
<file path=[Content_Types].xml><?xml version="1.0" encoding="utf-8"?>
<Types xmlns="http://schemas.openxmlformats.org/package/2006/content-types">
  <Override PartName="/ppt/notesSlides/notesSlide31.xml" ContentType="application/vnd.openxmlformats-officedocument.presentationml.notes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commentAuthors.xml" ContentType="application/vnd.openxmlformats-officedocument.presentationml.commentAuthor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autoCompressPictures="0">
  <p:sldMasterIdLst>
    <p:sldMasterId id="2147483650" r:id="rId1"/>
  </p:sldMasterIdLst>
  <p:notesMasterIdLst>
    <p:notesMasterId r:id="rId45"/>
  </p:notesMasterIdLst>
  <p:handoutMasterIdLst>
    <p:handoutMasterId r:id="rId46"/>
  </p:handoutMasterIdLst>
  <p:sldIdLst>
    <p:sldId id="445" r:id="rId2"/>
    <p:sldId id="429" r:id="rId3"/>
    <p:sldId id="427" r:id="rId4"/>
    <p:sldId id="508" r:id="rId5"/>
    <p:sldId id="425" r:id="rId6"/>
    <p:sldId id="512" r:id="rId7"/>
    <p:sldId id="504" r:id="rId8"/>
    <p:sldId id="428" r:id="rId9"/>
    <p:sldId id="442" r:id="rId10"/>
    <p:sldId id="444" r:id="rId11"/>
    <p:sldId id="443" r:id="rId12"/>
    <p:sldId id="431" r:id="rId13"/>
    <p:sldId id="509" r:id="rId14"/>
    <p:sldId id="440" r:id="rId15"/>
    <p:sldId id="441" r:id="rId16"/>
    <p:sldId id="436" r:id="rId17"/>
    <p:sldId id="437" r:id="rId18"/>
    <p:sldId id="435" r:id="rId19"/>
    <p:sldId id="506" r:id="rId20"/>
    <p:sldId id="505" r:id="rId21"/>
    <p:sldId id="446" r:id="rId22"/>
    <p:sldId id="501" r:id="rId23"/>
    <p:sldId id="448" r:id="rId24"/>
    <p:sldId id="450" r:id="rId25"/>
    <p:sldId id="477" r:id="rId26"/>
    <p:sldId id="451" r:id="rId27"/>
    <p:sldId id="502" r:id="rId28"/>
    <p:sldId id="486" r:id="rId29"/>
    <p:sldId id="498" r:id="rId30"/>
    <p:sldId id="464" r:id="rId31"/>
    <p:sldId id="499" r:id="rId32"/>
    <p:sldId id="500" r:id="rId33"/>
    <p:sldId id="474" r:id="rId34"/>
    <p:sldId id="475" r:id="rId35"/>
    <p:sldId id="467" r:id="rId36"/>
    <p:sldId id="503" r:id="rId37"/>
    <p:sldId id="510" r:id="rId38"/>
    <p:sldId id="511" r:id="rId39"/>
    <p:sldId id="351" r:id="rId40"/>
    <p:sldId id="507" r:id="rId41"/>
    <p:sldId id="476" r:id="rId42"/>
    <p:sldId id="513" r:id="rId43"/>
    <p:sldId id="438" r:id="rId44"/>
  </p:sldIdLst>
  <p:sldSz cx="13003213" cy="9756775"/>
  <p:notesSz cx="6797675" cy="9928225"/>
  <p:defaultTextStyle>
    <a:defPPr>
      <a:defRPr lang="en-US"/>
    </a:defPPr>
    <a:lvl1pPr algn="ctr"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Arial" charset="0"/>
        <a:ea typeface="+mn-ea"/>
        <a:cs typeface="+mn-cs"/>
      </a:defRPr>
    </a:lvl1pPr>
    <a:lvl2pPr marL="624124" algn="ctr"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Arial" charset="0"/>
        <a:ea typeface="+mn-ea"/>
        <a:cs typeface="+mn-cs"/>
      </a:defRPr>
    </a:lvl2pPr>
    <a:lvl3pPr marL="1248247" algn="ctr"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Arial" charset="0"/>
        <a:ea typeface="+mn-ea"/>
        <a:cs typeface="+mn-cs"/>
      </a:defRPr>
    </a:lvl3pPr>
    <a:lvl4pPr marL="1872371" algn="ctr"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Arial" charset="0"/>
        <a:ea typeface="+mn-ea"/>
        <a:cs typeface="+mn-cs"/>
      </a:defRPr>
    </a:lvl4pPr>
    <a:lvl5pPr marL="2496495" algn="ctr"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Arial" charset="0"/>
        <a:ea typeface="+mn-ea"/>
        <a:cs typeface="+mn-cs"/>
      </a:defRPr>
    </a:lvl5pPr>
    <a:lvl6pPr marL="3120619" algn="l" defTabSz="1248247" rtl="0" eaLnBrk="1" latinLnBrk="0" hangingPunct="1">
      <a:defRPr sz="2700" kern="1200">
        <a:solidFill>
          <a:schemeClr val="tx1"/>
        </a:solidFill>
        <a:effectLst>
          <a:outerShdw blurRad="38100" dist="38100" dir="2700000" algn="tl">
            <a:srgbClr val="000000">
              <a:alpha val="43137"/>
            </a:srgbClr>
          </a:outerShdw>
        </a:effectLst>
        <a:latin typeface="Arial" charset="0"/>
        <a:ea typeface="+mn-ea"/>
        <a:cs typeface="+mn-cs"/>
      </a:defRPr>
    </a:lvl6pPr>
    <a:lvl7pPr marL="3744742" algn="l" defTabSz="1248247" rtl="0" eaLnBrk="1" latinLnBrk="0" hangingPunct="1">
      <a:defRPr sz="2700" kern="1200">
        <a:solidFill>
          <a:schemeClr val="tx1"/>
        </a:solidFill>
        <a:effectLst>
          <a:outerShdw blurRad="38100" dist="38100" dir="2700000" algn="tl">
            <a:srgbClr val="000000">
              <a:alpha val="43137"/>
            </a:srgbClr>
          </a:outerShdw>
        </a:effectLst>
        <a:latin typeface="Arial" charset="0"/>
        <a:ea typeface="+mn-ea"/>
        <a:cs typeface="+mn-cs"/>
      </a:defRPr>
    </a:lvl7pPr>
    <a:lvl8pPr marL="4368866" algn="l" defTabSz="1248247" rtl="0" eaLnBrk="1" latinLnBrk="0" hangingPunct="1">
      <a:defRPr sz="2700" kern="1200">
        <a:solidFill>
          <a:schemeClr val="tx1"/>
        </a:solidFill>
        <a:effectLst>
          <a:outerShdw blurRad="38100" dist="38100" dir="2700000" algn="tl">
            <a:srgbClr val="000000">
              <a:alpha val="43137"/>
            </a:srgbClr>
          </a:outerShdw>
        </a:effectLst>
        <a:latin typeface="Arial" charset="0"/>
        <a:ea typeface="+mn-ea"/>
        <a:cs typeface="+mn-cs"/>
      </a:defRPr>
    </a:lvl8pPr>
    <a:lvl9pPr marL="4992990" algn="l" defTabSz="1248247" rtl="0" eaLnBrk="1" latinLnBrk="0" hangingPunct="1">
      <a:defRPr sz="27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ugues Hoppe" initials="" lastIdx="0" clrIdx="0"/>
  <p:cmAuthor id="1" name="Hugues Hoppe" initials="HH"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relyOnVml="1" imgSz="1024x768" encoding="windows-1252"/>
  <p:showPr showNarration="1" useTimings="0">
    <p:present/>
    <p:sldAll/>
    <p:penClr>
      <a:schemeClr val="tx1"/>
    </p:penClr>
  </p:showPr>
  <p:clrMru>
    <a:srgbClr val="D7454B"/>
    <a:srgbClr val="1F497D"/>
    <a:srgbClr val="B30000"/>
    <a:srgbClr val="FF7C80"/>
    <a:srgbClr val="4F81BD"/>
    <a:srgbClr val="B8B8B8"/>
    <a:srgbClr val="00CC00"/>
    <a:srgbClr val="FFCC99"/>
    <a:srgbClr val="4D4D4D"/>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515" autoAdjust="0"/>
    <p:restoredTop sz="76709" autoAdjust="0"/>
  </p:normalViewPr>
  <p:slideViewPr>
    <p:cSldViewPr snapToGrid="0">
      <p:cViewPr varScale="1">
        <p:scale>
          <a:sx n="65" d="100"/>
          <a:sy n="65" d="100"/>
        </p:scale>
        <p:origin x="-1192" y="-104"/>
      </p:cViewPr>
      <p:guideLst>
        <p:guide orient="horz"/>
        <p:guide pos="8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96" d="100"/>
          <a:sy n="96" d="100"/>
        </p:scale>
        <p:origin x="-2400" y="-10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handoutMaster" Target="handoutMasters/handoutMaster1.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8854" name="Rectangle 6"/>
          <p:cNvSpPr>
            <a:spLocks noGrp="1" noChangeArrowheads="1"/>
          </p:cNvSpPr>
          <p:nvPr>
            <p:ph type="hdr" sz="quarter"/>
          </p:nvPr>
        </p:nvSpPr>
        <p:spPr bwMode="auto">
          <a:xfrm>
            <a:off x="609600" y="0"/>
            <a:ext cx="3605213" cy="498475"/>
          </a:xfrm>
          <a:prstGeom prst="rect">
            <a:avLst/>
          </a:prstGeom>
          <a:noFill/>
          <a:ln w="9525">
            <a:noFill/>
            <a:miter lim="800000"/>
            <a:headEnd/>
            <a:tailEnd/>
          </a:ln>
          <a:effectLst/>
        </p:spPr>
        <p:txBody>
          <a:bodyPr vert="horz" wrap="square" lIns="19029" tIns="0" rIns="19029" bIns="0" numCol="1" anchor="t" anchorCtr="0" compatLnSpc="1">
            <a:prstTxWarp prst="textNoShape">
              <a:avLst/>
            </a:prstTxWarp>
          </a:bodyPr>
          <a:lstStyle>
            <a:lvl1pPr algn="l" defTabSz="901700">
              <a:defRPr sz="1000" i="1">
                <a:effectLst/>
              </a:defRPr>
            </a:lvl1pPr>
          </a:lstStyle>
          <a:p>
            <a:r>
              <a:rPr lang="en-US"/>
              <a:t>Perfect Spatial Hashing</a:t>
            </a:r>
          </a:p>
        </p:txBody>
      </p:sp>
      <p:sp>
        <p:nvSpPr>
          <p:cNvPr id="78855" name="Rectangle 7"/>
          <p:cNvSpPr>
            <a:spLocks noGrp="1" noChangeArrowheads="1"/>
          </p:cNvSpPr>
          <p:nvPr>
            <p:ph type="dt" sz="quarter" idx="1"/>
          </p:nvPr>
        </p:nvSpPr>
        <p:spPr bwMode="auto">
          <a:xfrm>
            <a:off x="4286250" y="0"/>
            <a:ext cx="1833563" cy="498475"/>
          </a:xfrm>
          <a:prstGeom prst="rect">
            <a:avLst/>
          </a:prstGeom>
          <a:noFill/>
          <a:ln w="9525">
            <a:noFill/>
            <a:miter lim="800000"/>
            <a:headEnd/>
            <a:tailEnd/>
          </a:ln>
          <a:effectLst/>
        </p:spPr>
        <p:txBody>
          <a:bodyPr vert="horz" wrap="square" lIns="19029" tIns="0" rIns="19029" bIns="0" numCol="1" anchor="t" anchorCtr="0" compatLnSpc="1">
            <a:prstTxWarp prst="textNoShape">
              <a:avLst/>
            </a:prstTxWarp>
          </a:bodyPr>
          <a:lstStyle>
            <a:lvl1pPr algn="r" defTabSz="901700">
              <a:defRPr sz="1000" i="1">
                <a:effectLst/>
              </a:defRPr>
            </a:lvl1pPr>
          </a:lstStyle>
          <a:p>
            <a:fld id="{F2268079-7641-4F4C-9403-093D06F1DB7F}" type="datetime1">
              <a:rPr lang="en-US"/>
              <a:pPr/>
              <a:t>12/12/08</a:t>
            </a:fld>
            <a:endParaRPr lang="en-US"/>
          </a:p>
        </p:txBody>
      </p:sp>
      <p:sp>
        <p:nvSpPr>
          <p:cNvPr id="78856" name="Rectangle 8"/>
          <p:cNvSpPr>
            <a:spLocks noGrp="1" noChangeArrowheads="1"/>
          </p:cNvSpPr>
          <p:nvPr>
            <p:ph type="ftr" sz="quarter" idx="2"/>
          </p:nvPr>
        </p:nvSpPr>
        <p:spPr bwMode="auto">
          <a:xfrm>
            <a:off x="682625" y="9429750"/>
            <a:ext cx="2941638" cy="498475"/>
          </a:xfrm>
          <a:prstGeom prst="rect">
            <a:avLst/>
          </a:prstGeom>
          <a:noFill/>
          <a:ln w="9525">
            <a:noFill/>
            <a:miter lim="800000"/>
            <a:headEnd/>
            <a:tailEnd/>
          </a:ln>
          <a:effectLst/>
        </p:spPr>
        <p:txBody>
          <a:bodyPr vert="horz" wrap="square" lIns="19029" tIns="0" rIns="19029" bIns="0" numCol="1" anchor="b" anchorCtr="0" compatLnSpc="1">
            <a:prstTxWarp prst="textNoShape">
              <a:avLst/>
            </a:prstTxWarp>
          </a:bodyPr>
          <a:lstStyle>
            <a:lvl1pPr algn="l" defTabSz="901700">
              <a:defRPr sz="1000" i="1">
                <a:effectLst/>
              </a:defRPr>
            </a:lvl1pPr>
          </a:lstStyle>
          <a:p>
            <a:r>
              <a:rPr lang="en-US"/>
              <a:t>Siggraph 2006</a:t>
            </a:r>
          </a:p>
        </p:txBody>
      </p:sp>
      <p:sp>
        <p:nvSpPr>
          <p:cNvPr id="78857" name="Rectangle 9"/>
          <p:cNvSpPr>
            <a:spLocks noGrp="1" noChangeArrowheads="1"/>
          </p:cNvSpPr>
          <p:nvPr>
            <p:ph type="sldNum" sz="quarter" idx="3"/>
          </p:nvPr>
        </p:nvSpPr>
        <p:spPr bwMode="auto">
          <a:xfrm>
            <a:off x="3771900" y="9429750"/>
            <a:ext cx="2274888" cy="498475"/>
          </a:xfrm>
          <a:prstGeom prst="rect">
            <a:avLst/>
          </a:prstGeom>
          <a:noFill/>
          <a:ln w="9525">
            <a:noFill/>
            <a:miter lim="800000"/>
            <a:headEnd/>
            <a:tailEnd/>
          </a:ln>
          <a:effectLst/>
        </p:spPr>
        <p:txBody>
          <a:bodyPr vert="horz" wrap="square" lIns="19029" tIns="0" rIns="19029" bIns="0" numCol="1" anchor="b" anchorCtr="0" compatLnSpc="1">
            <a:prstTxWarp prst="textNoShape">
              <a:avLst/>
            </a:prstTxWarp>
          </a:bodyPr>
          <a:lstStyle>
            <a:lvl1pPr algn="r" defTabSz="901700">
              <a:defRPr sz="1000" i="1">
                <a:effectLst/>
              </a:defRPr>
            </a:lvl1pPr>
          </a:lstStyle>
          <a:p>
            <a:fld id="{2C45B6E6-E5DD-44B0-A594-557819C3DE8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l" defTabSz="930275">
              <a:defRPr sz="1000" i="1">
                <a:solidFill>
                  <a:schemeClr val="tx1"/>
                </a:solidFill>
                <a:effectLst/>
              </a:defRPr>
            </a:lvl1pPr>
          </a:lstStyle>
          <a:p>
            <a:r>
              <a:rPr lang="en-US" smtClean="0"/>
              <a:t>Perfect Spatial Hashing</a:t>
            </a:r>
            <a:endParaRPr lang="en-US"/>
          </a:p>
        </p:txBody>
      </p:sp>
      <p:sp>
        <p:nvSpPr>
          <p:cNvPr id="34819"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000" i="1">
                <a:solidFill>
                  <a:schemeClr val="tx1"/>
                </a:solidFill>
                <a:effectLst/>
              </a:defRPr>
            </a:lvl1pPr>
          </a:lstStyle>
          <a:p>
            <a:fld id="{422D0337-6022-4ECF-B9B4-E6C8AD7DA735}" type="datetime1">
              <a:rPr lang="en-US" smtClean="0"/>
              <a:pPr/>
              <a:t>12/12/08</a:t>
            </a:fld>
            <a:endParaRPr lang="en-US"/>
          </a:p>
        </p:txBody>
      </p:sp>
      <p:sp>
        <p:nvSpPr>
          <p:cNvPr id="34820" name="Rectangle 4"/>
          <p:cNvSpPr>
            <a:spLocks noGrp="1" noRot="1" noChangeAspect="1" noChangeArrowheads="1" noTextEdit="1"/>
          </p:cNvSpPr>
          <p:nvPr>
            <p:ph type="sldImg" idx="2"/>
          </p:nvPr>
        </p:nvSpPr>
        <p:spPr bwMode="auto">
          <a:xfrm>
            <a:off x="917575" y="744538"/>
            <a:ext cx="4962525" cy="3724275"/>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l" defTabSz="930275">
              <a:defRPr sz="1000" i="1">
                <a:solidFill>
                  <a:schemeClr val="tx1"/>
                </a:solidFill>
                <a:effectLst/>
              </a:defRPr>
            </a:lvl1pPr>
          </a:lstStyle>
          <a:p>
            <a:r>
              <a:rPr lang="en-US" smtClean="0"/>
              <a:t>Siggraph 2006</a:t>
            </a:r>
            <a:endParaRPr lang="en-US"/>
          </a:p>
        </p:txBody>
      </p:sp>
      <p:sp>
        <p:nvSpPr>
          <p:cNvPr id="34823" name="Rectangle 7"/>
          <p:cNvSpPr>
            <a:spLocks noGrp="1" noChangeArrowheads="1"/>
          </p:cNvSpPr>
          <p:nvPr>
            <p:ph type="sldNum" sz="quarter" idx="5"/>
          </p:nvPr>
        </p:nvSpPr>
        <p:spPr bwMode="auto">
          <a:xfrm>
            <a:off x="3851275" y="9432925"/>
            <a:ext cx="2946400" cy="495300"/>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000" i="1">
                <a:solidFill>
                  <a:schemeClr val="tx1"/>
                </a:solidFill>
                <a:effectLst/>
              </a:defRPr>
            </a:lvl1pPr>
          </a:lstStyle>
          <a:p>
            <a:fld id="{88B3A8B7-2AA4-4203-961E-C91888306D2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600" kern="1200">
        <a:solidFill>
          <a:schemeClr val="tx1"/>
        </a:solidFill>
        <a:latin typeface="Times New Roman" pitchFamily="18" charset="0"/>
        <a:ea typeface="+mn-ea"/>
        <a:cs typeface="+mn-cs"/>
      </a:defRPr>
    </a:lvl1pPr>
    <a:lvl2pPr marL="624124" algn="l" rtl="0" fontAlgn="base">
      <a:spcBef>
        <a:spcPct val="30000"/>
      </a:spcBef>
      <a:spcAft>
        <a:spcPct val="0"/>
      </a:spcAft>
      <a:defRPr sz="1600" kern="1200">
        <a:solidFill>
          <a:schemeClr val="tx1"/>
        </a:solidFill>
        <a:latin typeface="Times New Roman" pitchFamily="18" charset="0"/>
        <a:ea typeface="+mn-ea"/>
        <a:cs typeface="+mn-cs"/>
      </a:defRPr>
    </a:lvl2pPr>
    <a:lvl3pPr marL="1248247" algn="l" rtl="0" fontAlgn="base">
      <a:spcBef>
        <a:spcPct val="30000"/>
      </a:spcBef>
      <a:spcAft>
        <a:spcPct val="0"/>
      </a:spcAft>
      <a:defRPr sz="1600" kern="1200">
        <a:solidFill>
          <a:schemeClr val="tx1"/>
        </a:solidFill>
        <a:latin typeface="Times New Roman" pitchFamily="18" charset="0"/>
        <a:ea typeface="+mn-ea"/>
        <a:cs typeface="+mn-cs"/>
      </a:defRPr>
    </a:lvl3pPr>
    <a:lvl4pPr marL="1872371" algn="l" rtl="0" fontAlgn="base">
      <a:spcBef>
        <a:spcPct val="30000"/>
      </a:spcBef>
      <a:spcAft>
        <a:spcPct val="0"/>
      </a:spcAft>
      <a:defRPr sz="1600" kern="1200">
        <a:solidFill>
          <a:schemeClr val="tx1"/>
        </a:solidFill>
        <a:latin typeface="Times New Roman" pitchFamily="18" charset="0"/>
        <a:ea typeface="+mn-ea"/>
        <a:cs typeface="+mn-cs"/>
      </a:defRPr>
    </a:lvl4pPr>
    <a:lvl5pPr marL="2496495" algn="l" rtl="0" fontAlgn="base">
      <a:spcBef>
        <a:spcPct val="30000"/>
      </a:spcBef>
      <a:spcAft>
        <a:spcPct val="0"/>
      </a:spcAft>
      <a:defRPr sz="1600" kern="1200">
        <a:solidFill>
          <a:schemeClr val="tx1"/>
        </a:solidFill>
        <a:latin typeface="Times New Roman" pitchFamily="18" charset="0"/>
        <a:ea typeface="+mn-ea"/>
        <a:cs typeface="+mn-cs"/>
      </a:defRPr>
    </a:lvl5pPr>
    <a:lvl6pPr marL="3120619" algn="l" defTabSz="1248247" rtl="0" eaLnBrk="1" latinLnBrk="0" hangingPunct="1">
      <a:defRPr sz="1600" kern="1200">
        <a:solidFill>
          <a:schemeClr val="tx1"/>
        </a:solidFill>
        <a:latin typeface="+mn-lt"/>
        <a:ea typeface="+mn-ea"/>
        <a:cs typeface="+mn-cs"/>
      </a:defRPr>
    </a:lvl6pPr>
    <a:lvl7pPr marL="3744742" algn="l" defTabSz="1248247" rtl="0" eaLnBrk="1" latinLnBrk="0" hangingPunct="1">
      <a:defRPr sz="1600" kern="1200">
        <a:solidFill>
          <a:schemeClr val="tx1"/>
        </a:solidFill>
        <a:latin typeface="+mn-lt"/>
        <a:ea typeface="+mn-ea"/>
        <a:cs typeface="+mn-cs"/>
      </a:defRPr>
    </a:lvl7pPr>
    <a:lvl8pPr marL="4368866" algn="l" defTabSz="1248247" rtl="0" eaLnBrk="1" latinLnBrk="0" hangingPunct="1">
      <a:defRPr sz="1600" kern="1200">
        <a:solidFill>
          <a:schemeClr val="tx1"/>
        </a:solidFill>
        <a:latin typeface="+mn-lt"/>
        <a:ea typeface="+mn-ea"/>
        <a:cs typeface="+mn-cs"/>
      </a:defRPr>
    </a:lvl8pPr>
    <a:lvl9pPr marL="4992990" algn="l" defTabSz="124824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Resize</a:t>
            </a:r>
            <a:r>
              <a:rPr lang="en-US" baseline="0" dirty="0" smtClean="0"/>
              <a:t> this thing to fit all text!</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review, the idea of </a:t>
            </a:r>
            <a:r>
              <a:rPr lang="en-US" dirty="0" err="1" smtClean="0"/>
              <a:t>implicitization</a:t>
            </a:r>
            <a:r>
              <a:rPr lang="en-US" baseline="0" dirty="0" smtClean="0"/>
              <a:t> is to find a polynomial expression that vanishes for every point that lies on the curve. Taking the first order expansion of that implicit expression about a given point </a:t>
            </a:r>
            <a:r>
              <a:rPr lang="en-US" baseline="0" dirty="0" err="1" smtClean="0"/>
              <a:t>p</a:t>
            </a:r>
            <a:r>
              <a:rPr lang="en-US" baseline="0" dirty="0" smtClean="0"/>
              <a:t>, we can equate the expression to zero and find a line that approximates the curve locally. The idea is to return the closest point </a:t>
            </a:r>
            <a:r>
              <a:rPr lang="en-US" baseline="0" dirty="0" err="1" smtClean="0"/>
              <a:t>q</a:t>
            </a:r>
            <a:r>
              <a:rPr lang="en-US" baseline="0" dirty="0" smtClean="0"/>
              <a:t> to </a:t>
            </a:r>
            <a:r>
              <a:rPr lang="en-US" baseline="0" dirty="0" err="1" smtClean="0"/>
              <a:t>p</a:t>
            </a:r>
            <a:r>
              <a:rPr lang="en-US" baseline="0" dirty="0" smtClean="0"/>
              <a:t> on that line.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Our</a:t>
            </a:r>
            <a:r>
              <a:rPr lang="en-US" baseline="0" dirty="0" smtClean="0"/>
              <a:t> trick is to find an approximate </a:t>
            </a:r>
            <a:r>
              <a:rPr lang="en-US" dirty="0" smtClean="0"/>
              <a:t>parameter </a:t>
            </a:r>
            <a:r>
              <a:rPr lang="en-US" dirty="0" err="1" smtClean="0"/>
              <a:t>t</a:t>
            </a:r>
            <a:r>
              <a:rPr lang="en-US" dirty="0" smtClean="0"/>
              <a:t> bar corresponding to </a:t>
            </a:r>
            <a:r>
              <a:rPr lang="en-US" dirty="0" err="1" smtClean="0"/>
              <a:t>q</a:t>
            </a:r>
            <a:r>
              <a:rPr lang="en-US" baseline="0" dirty="0" smtClean="0"/>
              <a:t> resulting from the previous approximation.</a:t>
            </a:r>
            <a:r>
              <a:rPr lang="en-US" dirty="0" smtClean="0"/>
              <a:t> </a:t>
            </a:r>
            <a:r>
              <a:rPr lang="en-US" baseline="0" dirty="0" smtClean="0"/>
              <a:t> We use this parameter to project </a:t>
            </a:r>
            <a:r>
              <a:rPr lang="en-US" baseline="0" dirty="0" err="1" smtClean="0"/>
              <a:t>q</a:t>
            </a:r>
            <a:r>
              <a:rPr lang="en-US" baseline="0" dirty="0" smtClean="0"/>
              <a:t> into a point </a:t>
            </a:r>
            <a:r>
              <a:rPr lang="en-US" baseline="0" dirty="0" err="1" smtClean="0"/>
              <a:t>q</a:t>
            </a:r>
            <a:r>
              <a:rPr lang="en-US" baseline="0" dirty="0" smtClean="0"/>
              <a:t> bar that is actually on the curve. We return the projected </a:t>
            </a:r>
            <a:r>
              <a:rPr lang="en-US" baseline="0" dirty="0" err="1" smtClean="0"/>
              <a:t>q</a:t>
            </a:r>
            <a:r>
              <a:rPr lang="en-US" baseline="0" dirty="0" smtClean="0"/>
              <a:t> bar as the closest point to </a:t>
            </a:r>
            <a:r>
              <a:rPr lang="en-US" baseline="0" dirty="0" err="1" smtClean="0"/>
              <a:t>p</a:t>
            </a:r>
            <a:r>
              <a:rPr lang="en-US" baseline="0" dirty="0" smtClean="0"/>
              <a:t> on the curve. </a:t>
            </a:r>
            <a:r>
              <a:rPr lang="en-US" dirty="0" smtClean="0"/>
              <a:t>Our approximate parameter</a:t>
            </a:r>
            <a:r>
              <a:rPr lang="en-US" baseline="0" dirty="0" smtClean="0"/>
              <a:t> inversion strategy, detailed in the paper, is well behaved and reasonably accurate in the vicinity of the curve, which makes our distance computation more accurate than simple linearization. Besides allowing the rendering of strokes, t</a:t>
            </a:r>
            <a:r>
              <a:rPr lang="en-US" dirty="0" smtClean="0"/>
              <a:t>he distance</a:t>
            </a:r>
            <a:r>
              <a:rPr lang="en-US" baseline="0" dirty="0" smtClean="0"/>
              <a:t> computation is also useful for anti-aliasing.</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directly use the inside/outside test</a:t>
            </a:r>
            <a:r>
              <a:rPr lang="en-US" baseline="0" dirty="0" smtClean="0"/>
              <a:t> to decide whether to paint a pixel with the shape color or not, we get the typical stair-stepping aliasing effect. Instead, when the pixel is close the the shape boundary, we blend it with a partial opacity.</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and effective way to produce the partial opacity is to approximate the shape locally by a half-space. It then becomes easy</a:t>
            </a:r>
            <a:r>
              <a:rPr lang="en-US" baseline="0" dirty="0" smtClean="0"/>
              <a:t> to align a pre-filtering kernel to the half-space orientation and integrate to obtain the opacity. Here we show the expression that results as a function of the distance between the pixel and the shape, corresponding to convolution with a parabolic filter kernel.</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also pre-filter strokes using the same idea. Except now we use two half-space approximations. This approximation</a:t>
            </a:r>
            <a:r>
              <a:rPr lang="en-US" baseline="0" dirty="0" smtClean="0"/>
              <a:t> works well on the boundaries of thick strokes, and also works well when stroke widths are small relative to screen resolution.</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Putting everything together, here is what the</a:t>
            </a:r>
            <a:r>
              <a:rPr lang="en-US" baseline="0" dirty="0" smtClean="0"/>
              <a:t> rendering loop looks like for a pixel. The pixel starts transparent. For each layer, we find the number of intersections with a ray shot to the right and also the closest point on the boundary of the layer. Using that, we compute the signed distance, convert it to an opacity value and composite the current layer color on top the previous ones.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the half-space approximation is not accurate enough,</a:t>
            </a:r>
            <a:r>
              <a:rPr lang="en-US" baseline="0" dirty="0" smtClean="0"/>
              <a:t> for instance, when there is too much going on in the vicinity of the pixel. In that case, we can produce better anti-aliasing with super-sampling. Which is just the weighted sum of the color of many sub-pixels.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Fortunately, we can produce the color</a:t>
            </a:r>
            <a:r>
              <a:rPr lang="en-US" baseline="0" dirty="0" smtClean="0"/>
              <a:t> of all these samples </a:t>
            </a:r>
            <a:r>
              <a:rPr lang="en-US" dirty="0" smtClean="0"/>
              <a:t>without</a:t>
            </a:r>
            <a:r>
              <a:rPr lang="en-US" baseline="0" dirty="0" smtClean="0"/>
              <a:t> incurring any additional bandwidth. This is desirable because computing power is increasing faster than bandwidth. The idea is to allocate storage for each sample, and initialize them to transparent. As we process each segment in a layer, we update the closest point and the number of intersections for each sample independently. Once we are done with all layer segments, we compute the signed distance and opacity and independently blend the layer color over the samples. When all layers are done, we return the weighted average of all samples.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anti-aliasing</a:t>
            </a:r>
            <a:r>
              <a:rPr lang="en-US" baseline="0" dirty="0" smtClean="0"/>
              <a:t> results. The original signal has frequencies that can’t be represented at the chosen rendering resolution. Point sampling looks severely aliased. The pre-filtering idea we described earlier alleviates the problem substantially. In fact, compared to 8X super-sampling, it looks much nicer. We can do better by combining 8X super-sampling with pre-filtering. Results are almost as good as 400x super-sampling, which can be considered as the ground-truth rendering quality.</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we move on to the encoding stage.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you want to map a figure over a 3D model. If you use regular texture mapping, as you zoom in, the boundaries become blurred, due to the finite texture resolution. </a:t>
            </a:r>
          </a:p>
          <a:p>
            <a:r>
              <a:rPr lang="en-US" baseline="0" dirty="0" smtClean="0"/>
              <a:t>With vector graphics, no matter how much you magnify, the content remains sharp.</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will explain the lattice-clipping algorithm, one of our main contributions. The algorithm owes its speed</a:t>
            </a:r>
            <a:r>
              <a:rPr lang="en-US" baseline="0" dirty="0" smtClean="0"/>
              <a:t> to the </a:t>
            </a:r>
            <a:r>
              <a:rPr lang="en-US" dirty="0" smtClean="0"/>
              <a:t>concept of shortcut segments, which I will explain in detail. I</a:t>
            </a:r>
            <a:r>
              <a:rPr lang="en-US" baseline="0" dirty="0" smtClean="0"/>
              <a:t> will end by </a:t>
            </a:r>
            <a:r>
              <a:rPr lang="en-US" dirty="0" smtClean="0"/>
              <a:t>explaining</a:t>
            </a:r>
            <a:r>
              <a:rPr lang="en-US" baseline="0" dirty="0" smtClean="0"/>
              <a:t> the role of extended cells for correct anti-aliasing.</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have seen before, the encoding algorithm must clip each shape against every</a:t>
            </a:r>
            <a:r>
              <a:rPr lang="en-US" baseline="0" dirty="0" smtClean="0"/>
              <a:t> cell on a grid.</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 are the alternatives.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our rendering algorithm only casts rays</a:t>
            </a:r>
            <a:r>
              <a:rPr lang="en-US" baseline="0" dirty="0" smtClean="0"/>
              <a:t> to the right, many of the segments introduced by the clipping algorithm will never play a role in rendering. Here shown in red, no ray can ever intersect them. So polygon clipping is overkill.</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Segment clipping,</a:t>
            </a:r>
            <a:r>
              <a:rPr lang="en-US" baseline="0" dirty="0" smtClean="0"/>
              <a:t> on the other hand, where we ignore everything that happens outside of each cell, is not enough. Here are examples where we would get an incorrect number of intersections.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the lattice-clipping algorithm does is to include shortcut segments. The blue segments shown here. These are enough to guarantee correct rendering, but are easier to generate.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Nevertheless,</a:t>
            </a:r>
            <a:r>
              <a:rPr lang="en-US" baseline="0" dirty="0" smtClean="0"/>
              <a:t> generating them requires non-local information. In other words, we must know what happens to a contour once it leaves the cell towards the right. Does it go up? Does it go down? Does it come back in from the right?</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solution is to delay these considerations for later.</a:t>
            </a:r>
            <a:r>
              <a:rPr lang="en-US" baseline="0" dirty="0" smtClean="0"/>
              <a:t> While we traverse all segments in the contours, we always assume the contour will go up after crossing a right cell boundary. We just add a shortcut segment going up. This, of course may be wrong, so we have to fix things.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do that, at the same time</a:t>
            </a:r>
            <a:r>
              <a:rPr lang="en-US" baseline="0" dirty="0" smtClean="0"/>
              <a:t> </a:t>
            </a:r>
            <a:r>
              <a:rPr lang="en-US" dirty="0" smtClean="0"/>
              <a:t>we identify the cases where a contour crossed a lower</a:t>
            </a:r>
            <a:r>
              <a:rPr lang="en-US" baseline="0" dirty="0" smtClean="0"/>
              <a:t> cell boundary. These are relevant because, since we are assuming all contours go up, when a contour goes down, we know that every cell to its left made an incorrect assumption.</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now count the number of violations for each cell, and consolidate them in a running sum, right to left. (To</a:t>
            </a:r>
            <a:r>
              <a:rPr lang="en-US" baseline="0" dirty="0" smtClean="0"/>
              <a:t> be more precise, a running XOR.)</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use vector graphics as a textures, we need random access to the color at each point.</a:t>
            </a:r>
          </a:p>
          <a:p>
            <a:r>
              <a:rPr lang="en-US" baseline="0" dirty="0" smtClean="0"/>
              <a:t>Fortunately, each point’s color depends only on local information. We can therefore divide the figure into cells, and compute the color of a point by looking only at the contents of the cell the point belongs to. </a:t>
            </a:r>
          </a:p>
          <a:p>
            <a:r>
              <a:rPr lang="en-US" baseline="0" dirty="0" smtClean="0"/>
              <a:t>This greatly improves rendering speed.</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in our example, only two cells ended up with a net non-zero number of violations.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correct them, all we have to do is to add one</a:t>
            </a:r>
            <a:r>
              <a:rPr lang="en-US" baseline="0" dirty="0" smtClean="0"/>
              <a:t> shortcut segment that spans the entire right boundary of the cell.</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have a representation</a:t>
            </a:r>
            <a:r>
              <a:rPr lang="en-US" baseline="0" dirty="0" smtClean="0"/>
              <a:t> that, for each cell, and each ray cast to the right, produces the correct number of intersections (or at least the correct value modulo 2). We can simplify these segments together, to produce an equivalent representation that is more concise.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representation is as simple </a:t>
            </a:r>
            <a:r>
              <a:rPr lang="en-US" baseline="0" dirty="0" smtClean="0"/>
              <a:t>as, and equivalent to what we were trying to produce.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only include in each cell the information required to compute</a:t>
            </a:r>
            <a:r>
              <a:rPr lang="en-US" baseline="0" dirty="0" smtClean="0"/>
              <a:t> the color of a point sample inside the cell, we may have trouble with anti-aliasing close to cell boundaries. Instead, we include in each cell the contents of a slightly wider area, which we call an “extended cell”. These overlap each other, so we can anti-alias correctly. </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Fortunately,</a:t>
            </a:r>
            <a:r>
              <a:rPr lang="en-US" baseline="0" dirty="0" smtClean="0"/>
              <a:t> it is not hard to adapt the lattice-clipping algorithm to deal with extended cells.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4275"/>
          </a:xfrm>
        </p:spPr>
      </p:sp>
      <p:sp>
        <p:nvSpPr>
          <p:cNvPr id="3" name="Notes Placeholder 2"/>
          <p:cNvSpPr>
            <a:spLocks noGrp="1"/>
          </p:cNvSpPr>
          <p:nvPr>
            <p:ph type="body" idx="1"/>
          </p:nvPr>
        </p:nvSpPr>
        <p:spPr/>
        <p:txBody>
          <a:bodyPr>
            <a:normAutofit/>
          </a:bodyPr>
          <a:lstStyle/>
          <a:p>
            <a:r>
              <a:rPr lang="en-US" dirty="0" smtClean="0"/>
              <a:t>In summary, we present our</a:t>
            </a:r>
            <a:r>
              <a:rPr lang="en-US" baseline="0" dirty="0" smtClean="0"/>
              <a:t> approach to render random-access vector graphics in real-time, with a rich set of primitives. These include multiple transparent layers, fill and strokes, and color gradients. We introduced a fast method to compute approximate distance to quadratics, and a pre-filtering strategy for strokes. We also showed how to perform super-sampling in only one pass over the cell contents. Finally, we showed how to efficiently encode the vector graphics for random-access.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future work, we would like to</a:t>
            </a:r>
            <a:r>
              <a:rPr lang="en-US" baseline="0" dirty="0" smtClean="0"/>
              <a:t> focus on speeding up the encoding stage even further. Perhaps, if we move to a parallel implementation, be it on the CPU or even entirely on the GPU, we can render animated content in real-time. Another direction in which to extend the current work is to add support for post-processing operations, such as blur filters that are commonly used in photo-realistic vector graphics. Here, we may have to resort to additional rendering passes.</a:t>
            </a:r>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end with a few more results.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a:t>
            </a:r>
            <a:r>
              <a:rPr lang="en-US" baseline="0" dirty="0" smtClean="0"/>
              <a:t> work on vector textures brought sharp features to images, and ran on the CPU. These schemes were later adapted to run on the GPU, with a reduced set of supported primitives, or imposing limits on the maximum complexity of the input. Recent works have focused on removing these limitations. Our work is an effort to move the field a few steps forward in terms of both performance and generality.</a:t>
            </a:r>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a:t>
            </a:r>
            <a:r>
              <a:rPr lang="en-US" dirty="0" smtClean="0"/>
              <a:t>to render</a:t>
            </a:r>
            <a:r>
              <a:rPr lang="en-US" baseline="0" dirty="0" smtClean="0"/>
              <a:t> complex vector graphics in real-time, allowing smooth user interaction. By the way, this hidden text is actually in the paper.</a:t>
            </a:r>
          </a:p>
          <a:p>
            <a:r>
              <a:rPr lang="en-US" baseline="0" dirty="0" smtClean="0"/>
              <a:t>We want to map vector graphics to surfaces. We want to support color gradients, transparency and strokes. We can also use random-access rendering </a:t>
            </a:r>
          </a:p>
          <a:p>
            <a:r>
              <a:rPr lang="en-US" baseline="0" dirty="0" smtClean="0"/>
              <a:t>to implement a variety of effects, while still preserving resolution independence and high-quality anti-aliasing</a:t>
            </a:r>
          </a:p>
          <a:p>
            <a:endParaRPr lang="en-US" baseline="0" dirty="0" smtClean="0"/>
          </a:p>
          <a:p>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system is divided into two components: an off-line encoder and a pixel </a:t>
            </a:r>
            <a:r>
              <a:rPr lang="en-US" baseline="0" dirty="0" err="1" smtClean="0"/>
              <a:t>shader</a:t>
            </a:r>
            <a:r>
              <a:rPr lang="en-US" baseline="0" dirty="0" smtClean="0"/>
              <a:t> for real-time rendering. The encoder clips the input vector graphics against each cell off a grid, and concatenates the contents of all cells into a linear array. When we want to compute the color of a point, the pixel </a:t>
            </a:r>
            <a:r>
              <a:rPr lang="en-US" baseline="0" dirty="0" err="1" smtClean="0"/>
              <a:t>shader</a:t>
            </a:r>
            <a:r>
              <a:rPr lang="en-US" baseline="0" dirty="0" smtClean="0"/>
              <a:t> goes through an indirection table to load the contents of the appropriate cell. It then computes the color of the point at each layer, back to front, and blends the results.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 by describing the rendering stage, which will motivate the encoding</a:t>
            </a:r>
            <a:r>
              <a:rPr lang="en-US" baseline="0" dirty="0" smtClean="0"/>
              <a:t> stage described later. The inside/outside test for a shape is the fundamental problem to be solved. We will also describe how we compute distances to shapes, and our pre-filtering and super-sampling strategies.</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determine</a:t>
            </a:r>
            <a:r>
              <a:rPr lang="en-US" baseline="0" dirty="0" smtClean="0"/>
              <a:t> if a point is inside a filled shape, and find out if it should be colored with the layer’s color, we cast a ray to the right and count the number of intersections. If the number is odd, we are in. If it is even, we are out</a:t>
            </a:r>
            <a:r>
              <a:rPr lang="en-US" baseline="0" dirty="0" smtClean="0"/>
              <a:t>. This approach is more robust than trying to use the orientation of nearby segments.</a:t>
            </a:r>
          </a:p>
          <a:p>
            <a:endParaRPr lang="en-US" baseline="0" dirty="0" smtClean="0"/>
          </a:p>
          <a:p>
            <a:r>
              <a:rPr lang="en-US" baseline="0" dirty="0" smtClean="0"/>
              <a:t>To see if a point is inside a stroked outline, we check the distance from the point to the outline. If the distance is less than half the stroke width, we are in.</a:t>
            </a:r>
          </a:p>
          <a:p>
            <a:endParaRPr lang="en-US" baseline="0" dirty="0" smtClean="0"/>
          </a:p>
          <a:p>
            <a:r>
              <a:rPr lang="en-US" baseline="0" dirty="0" smtClean="0"/>
              <a:t>The basic operations we need are intersection between a ray and the segments composing an outline, and the distance between a point and the segments.</a:t>
            </a:r>
          </a:p>
          <a:p>
            <a:endParaRPr lang="en-US" baseline="0" dirty="0" smtClean="0"/>
          </a:p>
          <a:p>
            <a:r>
              <a:rPr lang="en-US" baseline="0" dirty="0" smtClean="0"/>
              <a:t>Of these, the only non-trivial operation is the computation of the distance between a point and the quadratic segments which we want to support.</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a:t>
            </a:r>
            <a:r>
              <a:rPr lang="en-US" baseline="0" dirty="0" smtClean="0"/>
              <a:t> traditional approaches to the problem. The first is to solve it in parameter space. This amounts to solving for the roots of a cubic equation, either explicitly or iteratively. This can be expensive. The popular alternative is to </a:t>
            </a:r>
            <a:r>
              <a:rPr lang="en-US" baseline="0" dirty="0" err="1" smtClean="0"/>
              <a:t>linearize</a:t>
            </a:r>
            <a:r>
              <a:rPr lang="en-US" baseline="0" dirty="0" smtClean="0"/>
              <a:t> the implicit expression for the curve and to approximate the distance. Although much faster, this can be too imprecise and does not take the segment endpoints into account. Our approach is to combine the two strategies to reach an efficient approximation that is more precise.</a:t>
            </a:r>
            <a:endParaRPr lang="en-US" dirty="0"/>
          </a:p>
        </p:txBody>
      </p:sp>
      <p:sp>
        <p:nvSpPr>
          <p:cNvPr id="4" name="Header Placeholder 3"/>
          <p:cNvSpPr>
            <a:spLocks noGrp="1"/>
          </p:cNvSpPr>
          <p:nvPr>
            <p:ph type="hdr" sz="quarter" idx="10"/>
          </p:nvPr>
        </p:nvSpPr>
        <p:spPr/>
        <p:txBody>
          <a:bodyPr/>
          <a:lstStyle/>
          <a:p>
            <a:r>
              <a:rPr lang="en-US" smtClean="0"/>
              <a:t>Perfect Spatial Hashing</a:t>
            </a:r>
            <a:endParaRPr lang="en-US"/>
          </a:p>
        </p:txBody>
      </p:sp>
      <p:sp>
        <p:nvSpPr>
          <p:cNvPr id="5" name="Date Placeholder 4"/>
          <p:cNvSpPr>
            <a:spLocks noGrp="1"/>
          </p:cNvSpPr>
          <p:nvPr>
            <p:ph type="dt" idx="11"/>
          </p:nvPr>
        </p:nvSpPr>
        <p:spPr/>
        <p:txBody>
          <a:bodyPr/>
          <a:lstStyle/>
          <a:p>
            <a:fld id="{422D0337-6022-4ECF-B9B4-E6C8AD7DA735}" type="datetime1">
              <a:rPr lang="en-US" smtClean="0"/>
              <a:pPr/>
              <a:t>12/12/08</a:t>
            </a:fld>
            <a:endParaRPr lang="en-US"/>
          </a:p>
        </p:txBody>
      </p:sp>
      <p:sp>
        <p:nvSpPr>
          <p:cNvPr id="6" name="Footer Placeholder 5"/>
          <p:cNvSpPr>
            <a:spLocks noGrp="1"/>
          </p:cNvSpPr>
          <p:nvPr>
            <p:ph type="ftr" sz="quarter" idx="12"/>
          </p:nvPr>
        </p:nvSpPr>
        <p:spPr/>
        <p:txBody>
          <a:bodyPr/>
          <a:lstStyle/>
          <a:p>
            <a:r>
              <a:rPr lang="en-US" smtClean="0"/>
              <a:t>Siggraph 2006</a:t>
            </a:r>
            <a:endParaRPr lang="en-US"/>
          </a:p>
        </p:txBody>
      </p:sp>
      <p:sp>
        <p:nvSpPr>
          <p:cNvPr id="7" name="Slide Number Placeholder 6"/>
          <p:cNvSpPr>
            <a:spLocks noGrp="1"/>
          </p:cNvSpPr>
          <p:nvPr>
            <p:ph type="sldNum" sz="quarter" idx="13"/>
          </p:nvPr>
        </p:nvSpPr>
        <p:spPr/>
        <p:txBody>
          <a:bodyPr/>
          <a:lstStyle/>
          <a:p>
            <a:fld id="{88B3A8B7-2AA4-4203-961E-C91888306D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181254" name="Rectangle 6"/>
          <p:cNvSpPr>
            <a:spLocks noGrp="1" noChangeArrowheads="1"/>
          </p:cNvSpPr>
          <p:nvPr>
            <p:ph type="subTitle" sz="quarter" idx="1"/>
          </p:nvPr>
        </p:nvSpPr>
        <p:spPr>
          <a:xfrm>
            <a:off x="108361" y="3902711"/>
            <a:ext cx="12786493" cy="4119527"/>
          </a:xfrm>
          <a:effectLst>
            <a:outerShdw blurRad="38100" dist="12700" dir="2700000" algn="tl" rotWithShape="0">
              <a:prstClr val="black">
                <a:alpha val="30000"/>
              </a:prstClr>
            </a:outerShdw>
          </a:effectLst>
        </p:spPr>
        <p:txBody>
          <a:bodyPr anchor="ctr" anchorCtr="1"/>
          <a:lstStyle>
            <a:lvl1pPr marL="0" indent="0" algn="ctr">
              <a:buFont typeface="Monotype Sorts" pitchFamily="2" charset="2"/>
              <a:buNone/>
              <a:defRPr>
                <a:effectLst/>
              </a:defRPr>
            </a:lvl1pPr>
          </a:lstStyle>
          <a:p>
            <a:r>
              <a:rPr lang="en-US" dirty="0"/>
              <a:t>Click to edit Master subtitle style</a:t>
            </a:r>
          </a:p>
        </p:txBody>
      </p:sp>
      <p:sp>
        <p:nvSpPr>
          <p:cNvPr id="7" name="Title 6"/>
          <p:cNvSpPr>
            <a:spLocks noGrp="1"/>
          </p:cNvSpPr>
          <p:nvPr>
            <p:ph type="title"/>
          </p:nvPr>
        </p:nvSpPr>
        <p:spPr>
          <a:xfrm>
            <a:off x="1" y="1734538"/>
            <a:ext cx="13003213" cy="2168172"/>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12700" dir="2700000">
              <a:srgbClr val="000000">
                <a:alpha val="30000"/>
              </a:srgbClr>
            </a:outerShdw>
          </a:effectLst>
        </p:spPr>
        <p:txBody>
          <a:bodyPr/>
          <a:lstStyle>
            <a:lvl1pPr>
              <a:defRPr>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75242" y="1409313"/>
            <a:ext cx="7435292" cy="3075419"/>
          </a:xfrm>
          <a:effectLst/>
        </p:spPr>
        <p:txBody>
          <a:bodyPr wrap="none">
            <a:spAutoFit/>
          </a:bodyPr>
          <a:lstStyle>
            <a:lvl1pPr>
              <a:defRPr>
                <a:effectLst>
                  <a:outerShdw blurRad="50800" dist="25400" dir="2700000" algn="tl" rotWithShape="0">
                    <a:prstClr val="black">
                      <a:alpha val="30000"/>
                    </a:prstClr>
                  </a:outerShdw>
                </a:effectLst>
              </a:defRPr>
            </a:lvl1pPr>
            <a:lvl2pPr>
              <a:defRPr>
                <a:effectLst>
                  <a:outerShdw blurRad="50800" dist="25400" dir="2700000" algn="tl" rotWithShape="0">
                    <a:prstClr val="black">
                      <a:alpha val="30000"/>
                    </a:prstClr>
                  </a:outerShdw>
                </a:effectLst>
              </a:defRPr>
            </a:lvl2pPr>
            <a:lvl3pPr>
              <a:defRPr>
                <a:effectLst>
                  <a:outerShdw blurRad="50800" dist="25400" dir="2700000" algn="tl" rotWithShape="0">
                    <a:prstClr val="black">
                      <a:alpha val="30000"/>
                    </a:prstClr>
                  </a:outerShdw>
                </a:effectLst>
              </a:defRPr>
            </a:lvl3pPr>
            <a:lvl4pPr>
              <a:defRPr>
                <a:effectLst>
                  <a:outerShdw blurRad="50800" dist="25400" dir="2700000" algn="tl" rotWithShape="0">
                    <a:prstClr val="black">
                      <a:alpha val="30000"/>
                    </a:prstClr>
                  </a:outerShdw>
                </a:effectLst>
              </a:defRPr>
            </a:lvl4pPr>
            <a:lvl5pPr>
              <a:defRPr>
                <a:effectLst>
                  <a:outerShdw blurRad="50800" dist="25400" dir="2700000" algn="tl" rotWithShape="0">
                    <a:prstClr val="black">
                      <a:alpha val="30000"/>
                    </a:prst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5081" y="1409312"/>
            <a:ext cx="6264519" cy="8303448"/>
          </a:xfrm>
        </p:spPr>
        <p:txBody>
          <a:bodyPr/>
          <a:lstStyle>
            <a:lvl1pPr>
              <a:defRPr sz="3800"/>
            </a:lvl1pPr>
            <a:lvl2pPr>
              <a:defRPr sz="3300"/>
            </a:lvl2pPr>
            <a:lvl3pPr>
              <a:defRPr sz="2700"/>
            </a:lvl3pPr>
            <a:lvl4pPr>
              <a:defRPr sz="2500"/>
            </a:lvl4pPr>
            <a:lvl5pPr>
              <a:defRPr sz="2500"/>
            </a:lvl5pPr>
            <a:lvl6pPr>
              <a:defRPr sz="2500"/>
            </a:lvl6pPr>
            <a:lvl7pPr>
              <a:defRPr sz="2500"/>
            </a:lvl7pPr>
            <a:lvl8pPr>
              <a:defRPr sz="2500"/>
            </a:lvl8pPr>
            <a:lvl9pPr>
              <a:defRPr sz="2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87368" y="1409312"/>
            <a:ext cx="6218077" cy="8303448"/>
          </a:xfrm>
        </p:spPr>
        <p:txBody>
          <a:bodyPr/>
          <a:lstStyle>
            <a:lvl1pPr>
              <a:defRPr sz="3800"/>
            </a:lvl1pPr>
            <a:lvl2pPr>
              <a:defRPr sz="3300"/>
            </a:lvl2pPr>
            <a:lvl3pPr>
              <a:defRPr sz="2700"/>
            </a:lvl3pPr>
            <a:lvl4pPr>
              <a:defRPr sz="2500"/>
            </a:lvl4pPr>
            <a:lvl5pPr>
              <a:defRPr sz="2500"/>
            </a:lvl5pPr>
            <a:lvl6pPr>
              <a:defRPr sz="2500"/>
            </a:lvl6pPr>
            <a:lvl7pPr>
              <a:defRPr sz="2500"/>
            </a:lvl7pPr>
            <a:lvl8pPr>
              <a:defRPr sz="2500"/>
            </a:lvl8pPr>
            <a:lvl9pPr>
              <a:defRPr sz="2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4" Type="http://schemas.openxmlformats.org/officeDocument/2006/relationships/slideLayout" Target="../slideLayouts/slideLayout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80229" name="Rectangle 5"/>
          <p:cNvSpPr>
            <a:spLocks noGrp="1" noChangeArrowheads="1"/>
          </p:cNvSpPr>
          <p:nvPr>
            <p:ph type="title"/>
          </p:nvPr>
        </p:nvSpPr>
        <p:spPr bwMode="auto">
          <a:xfrm>
            <a:off x="1" y="0"/>
            <a:ext cx="13003213" cy="1409312"/>
          </a:xfrm>
          <a:prstGeom prst="rect">
            <a:avLst/>
          </a:prstGeom>
          <a:noFill/>
          <a:ln w="9525">
            <a:noFill/>
            <a:miter lim="800000"/>
            <a:headEnd/>
            <a:tailEnd/>
          </a:ln>
          <a:effectLst>
            <a:outerShdw blurRad="38100" dist="12700" dir="2700000" algn="tl" rotWithShape="0">
              <a:prstClr val="black">
                <a:alpha val="30000"/>
              </a:prstClr>
            </a:outerShdw>
          </a:effectLst>
        </p:spPr>
        <p:txBody>
          <a:bodyPr vert="horz" wrap="square" lIns="125692" tIns="62846" rIns="125692" bIns="62846" numCol="1" anchor="ctr" anchorCtr="1" compatLnSpc="1">
            <a:prstTxWarp prst="textNoShape">
              <a:avLst/>
            </a:prstTxWarp>
          </a:bodyPr>
          <a:lstStyle/>
          <a:p>
            <a:pPr lvl="0"/>
            <a:r>
              <a:rPr lang="en-US" dirty="0" smtClean="0"/>
              <a:t>Click to edit Master title style</a:t>
            </a:r>
          </a:p>
        </p:txBody>
      </p:sp>
      <p:sp>
        <p:nvSpPr>
          <p:cNvPr id="180230" name="Rectangle 6"/>
          <p:cNvSpPr>
            <a:spLocks noGrp="1" noChangeArrowheads="1"/>
          </p:cNvSpPr>
          <p:nvPr>
            <p:ph type="body" idx="1"/>
          </p:nvPr>
        </p:nvSpPr>
        <p:spPr bwMode="auto">
          <a:xfrm>
            <a:off x="975241" y="1409312"/>
            <a:ext cx="11811252" cy="8303448"/>
          </a:xfrm>
          <a:prstGeom prst="rect">
            <a:avLst/>
          </a:prstGeom>
          <a:noFill/>
          <a:ln w="9525">
            <a:noFill/>
            <a:miter lim="800000"/>
            <a:headEnd/>
            <a:tailEnd/>
          </a:ln>
          <a:effectLst>
            <a:outerShdw blurRad="50800" dist="12700" dir="2700000" algn="tl" rotWithShape="0">
              <a:prstClr val="black">
                <a:alpha val="30000"/>
              </a:prstClr>
            </a:outerShdw>
          </a:effectLst>
        </p:spPr>
        <p:txBody>
          <a:bodyPr vert="horz" wrap="square" lIns="125692" tIns="62846" rIns="125692" bIns="628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900" baseline="0">
          <a:solidFill>
            <a:schemeClr val="tx2"/>
          </a:solidFill>
          <a:effectLst/>
          <a:latin typeface="Frutiger LT Std 55 Roman" pitchFamily="34" charset="0"/>
          <a:ea typeface="+mj-ea"/>
          <a:cs typeface="+mj-cs"/>
        </a:defRPr>
      </a:lvl1pPr>
      <a:lvl2pPr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2pPr>
      <a:lvl3pPr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3pPr>
      <a:lvl4pPr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4pPr>
      <a:lvl5pPr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5pPr>
      <a:lvl6pPr marL="624124"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6pPr>
      <a:lvl7pPr marL="1248247"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7pPr>
      <a:lvl8pPr marL="1872371"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8pPr>
      <a:lvl9pPr marL="2496495" algn="ctr" rtl="0" eaLnBrk="0" fontAlgn="base" hangingPunct="0">
        <a:lnSpc>
          <a:spcPct val="90000"/>
        </a:lnSpc>
        <a:spcBef>
          <a:spcPct val="0"/>
        </a:spcBef>
        <a:spcAft>
          <a:spcPct val="0"/>
        </a:spcAft>
        <a:defRPr sz="4900">
          <a:solidFill>
            <a:schemeClr val="tx2"/>
          </a:solidFill>
          <a:effectLst>
            <a:outerShdw blurRad="38100" dist="38100" dir="2700000" algn="tl">
              <a:srgbClr val="C0C0C0"/>
            </a:outerShdw>
          </a:effectLst>
          <a:latin typeface="Arial" charset="0"/>
        </a:defRPr>
      </a:lvl9pPr>
    </p:titleStyle>
    <p:bodyStyle>
      <a:lvl1pPr marL="468093" indent="-468093" algn="l" rtl="0" eaLnBrk="0" fontAlgn="base" hangingPunct="0">
        <a:spcBef>
          <a:spcPct val="20000"/>
        </a:spcBef>
        <a:spcAft>
          <a:spcPct val="0"/>
        </a:spcAft>
        <a:buClr>
          <a:schemeClr val="accent2"/>
        </a:buClr>
        <a:buSzPct val="55000"/>
        <a:buFont typeface="Monotype Sorts" pitchFamily="2" charset="2"/>
        <a:buChar char="l"/>
        <a:defRPr sz="4100" baseline="0">
          <a:solidFill>
            <a:schemeClr val="tx1"/>
          </a:solidFill>
          <a:effectLst/>
          <a:latin typeface="Frutiger LT Std 45 Light" pitchFamily="34" charset="0"/>
          <a:ea typeface="+mn-ea"/>
          <a:cs typeface="+mn-cs"/>
        </a:defRPr>
      </a:lvl1pPr>
      <a:lvl2pPr marL="1014201" indent="-390077" algn="l" rtl="0" eaLnBrk="0" fontAlgn="base" hangingPunct="0">
        <a:spcBef>
          <a:spcPct val="20000"/>
        </a:spcBef>
        <a:spcAft>
          <a:spcPct val="0"/>
        </a:spcAft>
        <a:buClr>
          <a:schemeClr val="accent2"/>
        </a:buClr>
        <a:buSzPct val="50000"/>
        <a:buFont typeface="Monotype Sorts" pitchFamily="2" charset="2"/>
        <a:buChar char="n"/>
        <a:defRPr sz="3800" baseline="0">
          <a:solidFill>
            <a:schemeClr val="tx1"/>
          </a:solidFill>
          <a:effectLst/>
          <a:latin typeface="Frutiger LT Std 45 Light" pitchFamily="34" charset="0"/>
        </a:defRPr>
      </a:lvl2pPr>
      <a:lvl3pPr marL="1638325" indent="-468093" algn="l" rtl="0" eaLnBrk="0" fontAlgn="base" hangingPunct="0">
        <a:spcBef>
          <a:spcPct val="20000"/>
        </a:spcBef>
        <a:spcAft>
          <a:spcPct val="0"/>
        </a:spcAft>
        <a:buClr>
          <a:schemeClr val="accent2"/>
        </a:buClr>
        <a:buSzPct val="100000"/>
        <a:buChar char="–"/>
        <a:defRPr sz="3500" baseline="0">
          <a:solidFill>
            <a:schemeClr val="tx1"/>
          </a:solidFill>
          <a:effectLst/>
          <a:latin typeface="Frutiger LT Std 45 Light" pitchFamily="34" charset="0"/>
        </a:defRPr>
      </a:lvl3pPr>
      <a:lvl4pPr marL="2262448" indent="-390077" algn="l" rtl="0" eaLnBrk="0" fontAlgn="base" hangingPunct="0">
        <a:spcBef>
          <a:spcPct val="0"/>
        </a:spcBef>
        <a:spcAft>
          <a:spcPct val="0"/>
        </a:spcAft>
        <a:buClr>
          <a:schemeClr val="accent2"/>
        </a:buClr>
        <a:buChar char="–"/>
        <a:defRPr sz="3300" baseline="0">
          <a:solidFill>
            <a:schemeClr val="tx1"/>
          </a:solidFill>
          <a:effectLst/>
          <a:latin typeface="Frutiger LT Std 45 Light" pitchFamily="34" charset="0"/>
        </a:defRPr>
      </a:lvl4pPr>
      <a:lvl5pPr marL="2808557" indent="-312062" algn="l" rtl="0" eaLnBrk="0" fontAlgn="base" hangingPunct="0">
        <a:spcBef>
          <a:spcPct val="0"/>
        </a:spcBef>
        <a:spcAft>
          <a:spcPct val="0"/>
        </a:spcAft>
        <a:buClr>
          <a:schemeClr val="accent2"/>
        </a:buClr>
        <a:buSzPct val="100000"/>
        <a:buChar char="»"/>
        <a:defRPr sz="3000" baseline="0">
          <a:solidFill>
            <a:schemeClr val="tx1"/>
          </a:solidFill>
          <a:effectLst/>
          <a:latin typeface="Frutiger LT Std 45 Light" pitchFamily="34" charset="0"/>
        </a:defRPr>
      </a:lvl5pPr>
      <a:lvl6pPr marL="3432680" indent="-312062" algn="l" rtl="0" eaLnBrk="0" fontAlgn="base" hangingPunct="0">
        <a:spcBef>
          <a:spcPct val="0"/>
        </a:spcBef>
        <a:spcAft>
          <a:spcPct val="0"/>
        </a:spcAft>
        <a:buClr>
          <a:schemeClr val="accent2"/>
        </a:buClr>
        <a:buSzPct val="100000"/>
        <a:buChar char="»"/>
        <a:defRPr sz="3000">
          <a:solidFill>
            <a:schemeClr val="tx1"/>
          </a:solidFill>
          <a:effectLst>
            <a:outerShdw blurRad="38100" dist="38100" dir="2700000" algn="tl">
              <a:srgbClr val="C0C0C0"/>
            </a:outerShdw>
          </a:effectLst>
          <a:latin typeface="+mn-lt"/>
        </a:defRPr>
      </a:lvl6pPr>
      <a:lvl7pPr marL="4056804" indent="-312062" algn="l" rtl="0" eaLnBrk="0" fontAlgn="base" hangingPunct="0">
        <a:spcBef>
          <a:spcPct val="0"/>
        </a:spcBef>
        <a:spcAft>
          <a:spcPct val="0"/>
        </a:spcAft>
        <a:buClr>
          <a:schemeClr val="accent2"/>
        </a:buClr>
        <a:buSzPct val="100000"/>
        <a:buChar char="»"/>
        <a:defRPr sz="3000">
          <a:solidFill>
            <a:schemeClr val="tx1"/>
          </a:solidFill>
          <a:effectLst>
            <a:outerShdw blurRad="38100" dist="38100" dir="2700000" algn="tl">
              <a:srgbClr val="C0C0C0"/>
            </a:outerShdw>
          </a:effectLst>
          <a:latin typeface="+mn-lt"/>
        </a:defRPr>
      </a:lvl7pPr>
      <a:lvl8pPr marL="4680928" indent="-312062" algn="l" rtl="0" eaLnBrk="0" fontAlgn="base" hangingPunct="0">
        <a:spcBef>
          <a:spcPct val="0"/>
        </a:spcBef>
        <a:spcAft>
          <a:spcPct val="0"/>
        </a:spcAft>
        <a:buClr>
          <a:schemeClr val="accent2"/>
        </a:buClr>
        <a:buSzPct val="100000"/>
        <a:buChar char="»"/>
        <a:defRPr sz="3000">
          <a:solidFill>
            <a:schemeClr val="tx1"/>
          </a:solidFill>
          <a:effectLst>
            <a:outerShdw blurRad="38100" dist="38100" dir="2700000" algn="tl">
              <a:srgbClr val="C0C0C0"/>
            </a:outerShdw>
          </a:effectLst>
          <a:latin typeface="+mn-lt"/>
        </a:defRPr>
      </a:lvl8pPr>
      <a:lvl9pPr marL="5305052" indent="-312062" algn="l" rtl="0" eaLnBrk="0" fontAlgn="base" hangingPunct="0">
        <a:spcBef>
          <a:spcPct val="0"/>
        </a:spcBef>
        <a:spcAft>
          <a:spcPct val="0"/>
        </a:spcAft>
        <a:buClr>
          <a:schemeClr val="accent2"/>
        </a:buClr>
        <a:buSzPct val="100000"/>
        <a:buChar char="»"/>
        <a:defRPr sz="3000">
          <a:solidFill>
            <a:schemeClr val="tx1"/>
          </a:solidFill>
          <a:effectLst>
            <a:outerShdw blurRad="38100" dist="38100" dir="2700000" algn="tl">
              <a:srgbClr val="C0C0C0"/>
            </a:outerShdw>
          </a:effectLst>
          <a:latin typeface="+mn-lt"/>
        </a:defRPr>
      </a:lvl9pPr>
    </p:bodyStyle>
    <p:otherStyle>
      <a:defPPr>
        <a:defRPr lang="en-US"/>
      </a:defPPr>
      <a:lvl1pPr marL="0" algn="l" defTabSz="1248247" rtl="0" eaLnBrk="1" latinLnBrk="0" hangingPunct="1">
        <a:defRPr sz="2500" kern="1200">
          <a:solidFill>
            <a:schemeClr val="tx1"/>
          </a:solidFill>
          <a:latin typeface="+mn-lt"/>
          <a:ea typeface="+mn-ea"/>
          <a:cs typeface="+mn-cs"/>
        </a:defRPr>
      </a:lvl1pPr>
      <a:lvl2pPr marL="624124" algn="l" defTabSz="1248247" rtl="0" eaLnBrk="1" latinLnBrk="0" hangingPunct="1">
        <a:defRPr sz="2500" kern="1200">
          <a:solidFill>
            <a:schemeClr val="tx1"/>
          </a:solidFill>
          <a:latin typeface="+mn-lt"/>
          <a:ea typeface="+mn-ea"/>
          <a:cs typeface="+mn-cs"/>
        </a:defRPr>
      </a:lvl2pPr>
      <a:lvl3pPr marL="1248247" algn="l" defTabSz="1248247" rtl="0" eaLnBrk="1" latinLnBrk="0" hangingPunct="1">
        <a:defRPr sz="2500" kern="1200">
          <a:solidFill>
            <a:schemeClr val="tx1"/>
          </a:solidFill>
          <a:latin typeface="+mn-lt"/>
          <a:ea typeface="+mn-ea"/>
          <a:cs typeface="+mn-cs"/>
        </a:defRPr>
      </a:lvl3pPr>
      <a:lvl4pPr marL="1872371" algn="l" defTabSz="1248247" rtl="0" eaLnBrk="1" latinLnBrk="0" hangingPunct="1">
        <a:defRPr sz="2500" kern="1200">
          <a:solidFill>
            <a:schemeClr val="tx1"/>
          </a:solidFill>
          <a:latin typeface="+mn-lt"/>
          <a:ea typeface="+mn-ea"/>
          <a:cs typeface="+mn-cs"/>
        </a:defRPr>
      </a:lvl4pPr>
      <a:lvl5pPr marL="2496495" algn="l" defTabSz="1248247" rtl="0" eaLnBrk="1" latinLnBrk="0" hangingPunct="1">
        <a:defRPr sz="2500" kern="1200">
          <a:solidFill>
            <a:schemeClr val="tx1"/>
          </a:solidFill>
          <a:latin typeface="+mn-lt"/>
          <a:ea typeface="+mn-ea"/>
          <a:cs typeface="+mn-cs"/>
        </a:defRPr>
      </a:lvl5pPr>
      <a:lvl6pPr marL="3120619" algn="l" defTabSz="1248247" rtl="0" eaLnBrk="1" latinLnBrk="0" hangingPunct="1">
        <a:defRPr sz="2500" kern="1200">
          <a:solidFill>
            <a:schemeClr val="tx1"/>
          </a:solidFill>
          <a:latin typeface="+mn-lt"/>
          <a:ea typeface="+mn-ea"/>
          <a:cs typeface="+mn-cs"/>
        </a:defRPr>
      </a:lvl6pPr>
      <a:lvl7pPr marL="3744742" algn="l" defTabSz="1248247" rtl="0" eaLnBrk="1" latinLnBrk="0" hangingPunct="1">
        <a:defRPr sz="2500" kern="1200">
          <a:solidFill>
            <a:schemeClr val="tx1"/>
          </a:solidFill>
          <a:latin typeface="+mn-lt"/>
          <a:ea typeface="+mn-ea"/>
          <a:cs typeface="+mn-cs"/>
        </a:defRPr>
      </a:lvl7pPr>
      <a:lvl8pPr marL="4368866" algn="l" defTabSz="1248247" rtl="0" eaLnBrk="1" latinLnBrk="0" hangingPunct="1">
        <a:defRPr sz="2500" kern="1200">
          <a:solidFill>
            <a:schemeClr val="tx1"/>
          </a:solidFill>
          <a:latin typeface="+mn-lt"/>
          <a:ea typeface="+mn-ea"/>
          <a:cs typeface="+mn-cs"/>
        </a:defRPr>
      </a:lvl8pPr>
      <a:lvl9pPr marL="4992990" algn="l" defTabSz="124824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4" Type="http://schemas.openxmlformats.org/officeDocument/2006/relationships/image" Target="../media/image47.pdf"/><Relationship Id="rId4" Type="http://schemas.openxmlformats.org/officeDocument/2006/relationships/image" Target="../media/image37.png"/><Relationship Id="rId7" Type="http://schemas.openxmlformats.org/officeDocument/2006/relationships/image" Target="../media/image40.pdf"/><Relationship Id="rId1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9.png"/><Relationship Id="rId16" Type="http://schemas.openxmlformats.org/officeDocument/2006/relationships/image" Target="../media/image49.pdf"/><Relationship Id="rId8" Type="http://schemas.openxmlformats.org/officeDocument/2006/relationships/image" Target="../media/image41.png"/><Relationship Id="rId13" Type="http://schemas.openxmlformats.org/officeDocument/2006/relationships/image" Target="../media/image46.png"/><Relationship Id="rId10" Type="http://schemas.openxmlformats.org/officeDocument/2006/relationships/image" Target="../media/image43.pdf"/><Relationship Id="rId5" Type="http://schemas.openxmlformats.org/officeDocument/2006/relationships/image" Target="../media/image38.pdf"/><Relationship Id="rId15" Type="http://schemas.openxmlformats.org/officeDocument/2006/relationships/image" Target="../media/image48.png"/><Relationship Id="rId12" Type="http://schemas.openxmlformats.org/officeDocument/2006/relationships/image" Target="../media/image45.pdf"/><Relationship Id="rId17" Type="http://schemas.openxmlformats.org/officeDocument/2006/relationships/image" Target="../media/image50.png"/><Relationship Id="rId2" Type="http://schemas.openxmlformats.org/officeDocument/2006/relationships/notesSlide" Target="../notesSlides/notesSlide10.xml"/><Relationship Id="rId9" Type="http://schemas.openxmlformats.org/officeDocument/2006/relationships/image" Target="../media/image42.png"/><Relationship Id="rId3" Type="http://schemas.openxmlformats.org/officeDocument/2006/relationships/image" Target="../media/image36.pdf"/></Relationships>
</file>

<file path=ppt/slides/_rels/slide11.xml.rels><?xml version="1.0" encoding="UTF-8" standalone="yes"?>
<Relationships xmlns="http://schemas.openxmlformats.org/package/2006/relationships"><Relationship Id="rId14" Type="http://schemas.openxmlformats.org/officeDocument/2006/relationships/image" Target="../media/image62.pdf"/><Relationship Id="rId4" Type="http://schemas.openxmlformats.org/officeDocument/2006/relationships/image" Target="../media/image52.pdf"/><Relationship Id="rId7" Type="http://schemas.openxmlformats.org/officeDocument/2006/relationships/image" Target="../media/image55.png"/><Relationship Id="rId11"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4.pdf"/><Relationship Id="rId16" Type="http://schemas.openxmlformats.org/officeDocument/2006/relationships/image" Target="../media/image64.pdf"/><Relationship Id="rId8" Type="http://schemas.openxmlformats.org/officeDocument/2006/relationships/image" Target="../media/image56.pdf"/><Relationship Id="rId13" Type="http://schemas.openxmlformats.org/officeDocument/2006/relationships/image" Target="../media/image61.png"/><Relationship Id="rId10" Type="http://schemas.openxmlformats.org/officeDocument/2006/relationships/image" Target="../media/image58.pdf"/><Relationship Id="rId5" Type="http://schemas.openxmlformats.org/officeDocument/2006/relationships/image" Target="../media/image53.png"/><Relationship Id="rId15" Type="http://schemas.openxmlformats.org/officeDocument/2006/relationships/image" Target="../media/image63.png"/><Relationship Id="rId12" Type="http://schemas.openxmlformats.org/officeDocument/2006/relationships/image" Target="../media/image60.pdf"/><Relationship Id="rId17" Type="http://schemas.openxmlformats.org/officeDocument/2006/relationships/image" Target="../media/image65.png"/><Relationship Id="rId19" Type="http://schemas.openxmlformats.org/officeDocument/2006/relationships/image" Target="../media/image67.png"/><Relationship Id="rId2" Type="http://schemas.openxmlformats.org/officeDocument/2006/relationships/notesSlide" Target="../notesSlides/notesSlide11.xml"/><Relationship Id="rId9" Type="http://schemas.openxmlformats.org/officeDocument/2006/relationships/image" Target="../media/image57.png"/><Relationship Id="rId3" Type="http://schemas.openxmlformats.org/officeDocument/2006/relationships/image" Target="../media/image51.png"/><Relationship Id="rId18" Type="http://schemas.openxmlformats.org/officeDocument/2006/relationships/image" Target="../media/image66.pdf"/></Relationships>
</file>

<file path=ppt/slides/_rels/slide12.xml.rels><?xml version="1.0" encoding="UTF-8" standalone="yes"?>
<Relationships xmlns="http://schemas.openxmlformats.org/package/2006/relationships"><Relationship Id="rId6" Type="http://schemas.openxmlformats.org/officeDocument/2006/relationships/image" Target="../media/image70.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5"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6.pdf"/><Relationship Id="rId4" Type="http://schemas.openxmlformats.org/officeDocument/2006/relationships/image" Target="../media/image72.png"/><Relationship Id="rId10" Type="http://schemas.openxmlformats.org/officeDocument/2006/relationships/image" Target="../media/image78.pdf"/><Relationship Id="rId5" Type="http://schemas.openxmlformats.org/officeDocument/2006/relationships/image" Target="../media/image73.png"/><Relationship Id="rId7" Type="http://schemas.openxmlformats.org/officeDocument/2006/relationships/image" Target="../media/image75.png"/><Relationship Id="rId11"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3.xml"/><Relationship Id="rId9" Type="http://schemas.openxmlformats.org/officeDocument/2006/relationships/image" Target="../media/image77.png"/><Relationship Id="rId3" Type="http://schemas.openxmlformats.org/officeDocument/2006/relationships/image" Target="../media/image71.pdf"/><Relationship Id="rId6" Type="http://schemas.openxmlformats.org/officeDocument/2006/relationships/image" Target="../media/image74.pdf"/></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4" Type="http://schemas.openxmlformats.org/officeDocument/2006/relationships/image" Target="../media/image81.png"/><Relationship Id="rId10" Type="http://schemas.openxmlformats.org/officeDocument/2006/relationships/image" Target="../media/image77.png"/><Relationship Id="rId5" Type="http://schemas.openxmlformats.org/officeDocument/2006/relationships/image" Target="../media/image82.pdf"/><Relationship Id="rId7" Type="http://schemas.openxmlformats.org/officeDocument/2006/relationships/image" Target="../media/image84.pdf"/><Relationship Id="rId11" Type="http://schemas.openxmlformats.org/officeDocument/2006/relationships/image" Target="../media/image78.pdf"/><Relationship Id="rId12"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4.xml"/><Relationship Id="rId9" Type="http://schemas.openxmlformats.org/officeDocument/2006/relationships/image" Target="../media/image76.pdf"/><Relationship Id="rId3" Type="http://schemas.openxmlformats.org/officeDocument/2006/relationships/image" Target="../media/image80.pdf"/><Relationship Id="rId6" Type="http://schemas.openxmlformats.org/officeDocument/2006/relationships/image" Target="../media/image83.png"/></Relationships>
</file>

<file path=ppt/slides/_rels/slide15.xml.rels><?xml version="1.0" encoding="UTF-8" standalone="yes"?>
<Relationships xmlns="http://schemas.openxmlformats.org/package/2006/relationships"><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6.pdf"/></Relationships>
</file>

<file path=ppt/slides/_rels/slide16.xml.rels><?xml version="1.0" encoding="UTF-8" standalone="yes"?>
<Relationships xmlns="http://schemas.openxmlformats.org/package/2006/relationships"><Relationship Id="rId4" Type="http://schemas.openxmlformats.org/officeDocument/2006/relationships/image" Target="../media/image89.pdf"/><Relationship Id="rId5" Type="http://schemas.openxmlformats.org/officeDocument/2006/relationships/image" Target="../media/image90.png"/><Relationship Id="rId7"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8.png"/><Relationship Id="rId6" Type="http://schemas.openxmlformats.org/officeDocument/2006/relationships/image" Target="../media/image91.pdf"/></Relationships>
</file>

<file path=ppt/slides/_rels/slide17.xml.rels><?xml version="1.0" encoding="UTF-8" standalone="yes"?>
<Relationships xmlns="http://schemas.openxmlformats.org/package/2006/relationships"><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3.pdf"/></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4" Type="http://schemas.openxmlformats.org/officeDocument/2006/relationships/image" Target="../media/image96.png"/><Relationship Id="rId5" Type="http://schemas.openxmlformats.org/officeDocument/2006/relationships/image" Target="../media/image97.png"/><Relationship Id="rId7"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5.png"/><Relationship Id="rId6" Type="http://schemas.openxmlformats.org/officeDocument/2006/relationships/image" Target="../media/image9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4" Type="http://schemas.openxmlformats.org/officeDocument/2006/relationships/image" Target="../media/image9.png"/><Relationship Id="rId10" Type="http://schemas.openxmlformats.org/officeDocument/2006/relationships/image" Target="../media/image24.png"/><Relationship Id="rId5" Type="http://schemas.openxmlformats.org/officeDocument/2006/relationships/image" Target="../media/image10.png"/><Relationship Id="rId7"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9.xml"/><Relationship Id="rId9" Type="http://schemas.openxmlformats.org/officeDocument/2006/relationships/image" Target="../media/image23.png"/><Relationship Id="rId3" Type="http://schemas.openxmlformats.org/officeDocument/2006/relationships/image" Target="../media/image19.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4" Type="http://schemas.openxmlformats.org/officeDocument/2006/relationships/image" Target="../media/image1.png"/><Relationship Id="rId10" Type="http://schemas.openxmlformats.org/officeDocument/2006/relationships/image" Target="../media/image7.png"/><Relationship Id="rId5" Type="http://schemas.openxmlformats.org/officeDocument/2006/relationships/image" Target="../media/image2.png"/><Relationship Id="rId7" Type="http://schemas.openxmlformats.org/officeDocument/2006/relationships/image" Target="../media/image4.png"/><Relationship Id="rId11"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 Id="rId9" Type="http://schemas.openxmlformats.org/officeDocument/2006/relationships/image" Target="../media/image6.png"/><Relationship Id="rId3" Type="http://schemas.openxmlformats.org/officeDocument/2006/relationships/notesSlide" Target="../notesSlides/notesSlide2.xml"/><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20.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 Id="rId9" Type="http://schemas.openxmlformats.org/officeDocument/2006/relationships/image" Target="../media/image24.png"/><Relationship Id="rId3" Type="http://schemas.openxmlformats.org/officeDocument/2006/relationships/image" Target="../media/image19.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0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4" Type="http://schemas.openxmlformats.org/officeDocument/2006/relationships/image" Target="../media/image104.png"/><Relationship Id="rId10" Type="http://schemas.openxmlformats.org/officeDocument/2006/relationships/image" Target="../media/image110.png"/><Relationship Id="rId5" Type="http://schemas.openxmlformats.org/officeDocument/2006/relationships/image" Target="../media/image105.png"/><Relationship Id="rId7"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image" Target="../media/image102.png"/><Relationship Id="rId9" Type="http://schemas.openxmlformats.org/officeDocument/2006/relationships/image" Target="../media/image109.png"/><Relationship Id="rId3" Type="http://schemas.openxmlformats.org/officeDocument/2006/relationships/image" Target="../media/image103.png"/><Relationship Id="rId6" Type="http://schemas.openxmlformats.org/officeDocument/2006/relationships/image" Target="../media/image106.png"/></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4" Type="http://schemas.openxmlformats.org/officeDocument/2006/relationships/image" Target="../media/image112.png"/><Relationship Id="rId5" Type="http://schemas.openxmlformats.org/officeDocument/2006/relationships/image" Target="../media/image113.pdf"/><Relationship Id="rId7" Type="http://schemas.openxmlformats.org/officeDocument/2006/relationships/image" Target="../media/image115.pdf"/><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1.pdf"/><Relationship Id="rId6" Type="http://schemas.openxmlformats.org/officeDocument/2006/relationships/image" Target="../media/image114.png"/></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4" Type="http://schemas.openxmlformats.org/officeDocument/2006/relationships/image" Target="../media/image103.png"/><Relationship Id="rId10" Type="http://schemas.openxmlformats.org/officeDocument/2006/relationships/image" Target="../media/image109.png"/><Relationship Id="rId5" Type="http://schemas.openxmlformats.org/officeDocument/2006/relationships/image" Target="../media/image104.png"/><Relationship Id="rId7" Type="http://schemas.openxmlformats.org/officeDocument/2006/relationships/image" Target="../media/image106.png"/><Relationship Id="rId11"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notesSlide" Target="../notesSlides/notesSlide23.xml"/><Relationship Id="rId9" Type="http://schemas.openxmlformats.org/officeDocument/2006/relationships/image" Target="../media/image108.png"/><Relationship Id="rId3" Type="http://schemas.openxmlformats.org/officeDocument/2006/relationships/image" Target="../media/image102.png"/><Relationship Id="rId6" Type="http://schemas.openxmlformats.org/officeDocument/2006/relationships/image" Target="../media/image105.png"/></Relationships>
</file>

<file path=ppt/slides/_rels/slide25.xml.rels><?xml version="1.0" encoding="UTF-8" standalone="yes"?>
<Relationships xmlns="http://schemas.openxmlformats.org/package/2006/relationships"><Relationship Id="rId8" Type="http://schemas.openxmlformats.org/officeDocument/2006/relationships/image" Target="../media/image109.png"/><Relationship Id="rId4" Type="http://schemas.openxmlformats.org/officeDocument/2006/relationships/image" Target="../media/image106.png"/><Relationship Id="rId10" Type="http://schemas.openxmlformats.org/officeDocument/2006/relationships/image" Target="../media/image102.png"/><Relationship Id="rId5" Type="http://schemas.openxmlformats.org/officeDocument/2006/relationships/image" Target="../media/image110.png"/><Relationship Id="rId7" Type="http://schemas.openxmlformats.org/officeDocument/2006/relationships/image" Target="../media/image105.png"/><Relationship Id="rId11"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24.xml"/><Relationship Id="rId9" Type="http://schemas.openxmlformats.org/officeDocument/2006/relationships/image" Target="../media/image103.png"/><Relationship Id="rId3" Type="http://schemas.openxmlformats.org/officeDocument/2006/relationships/image" Target="../media/image108.png"/><Relationship Id="rId6"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4" Type="http://schemas.openxmlformats.org/officeDocument/2006/relationships/image" Target="../media/image106.png"/><Relationship Id="rId10" Type="http://schemas.openxmlformats.org/officeDocument/2006/relationships/image" Target="../media/image102.png"/><Relationship Id="rId5" Type="http://schemas.openxmlformats.org/officeDocument/2006/relationships/image" Target="../media/image110.png"/><Relationship Id="rId7" Type="http://schemas.openxmlformats.org/officeDocument/2006/relationships/image" Target="../media/image105.png"/><Relationship Id="rId11"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25.xml"/><Relationship Id="rId9" Type="http://schemas.openxmlformats.org/officeDocument/2006/relationships/image" Target="../media/image103.png"/><Relationship Id="rId3" Type="http://schemas.openxmlformats.org/officeDocument/2006/relationships/image" Target="../media/image108.png"/><Relationship Id="rId6"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4" Type="http://schemas.openxmlformats.org/officeDocument/2006/relationships/image" Target="../media/image106.png"/><Relationship Id="rId10" Type="http://schemas.openxmlformats.org/officeDocument/2006/relationships/image" Target="../media/image102.png"/><Relationship Id="rId5" Type="http://schemas.openxmlformats.org/officeDocument/2006/relationships/image" Target="../media/image110.png"/><Relationship Id="rId7" Type="http://schemas.openxmlformats.org/officeDocument/2006/relationships/image" Target="../media/image105.png"/><Relationship Id="rId11"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26.xml"/><Relationship Id="rId9" Type="http://schemas.openxmlformats.org/officeDocument/2006/relationships/image" Target="../media/image103.png"/><Relationship Id="rId3" Type="http://schemas.openxmlformats.org/officeDocument/2006/relationships/image" Target="../media/image108.png"/><Relationship Id="rId6" Type="http://schemas.openxmlformats.org/officeDocument/2006/relationships/image" Target="../media/image107.png"/></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27.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29.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28.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3.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29.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31.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0.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32.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1.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33.xml.rels><?xml version="1.0" encoding="UTF-8" standalone="yes"?>
<Relationships xmlns="http://schemas.openxmlformats.org/package/2006/relationships"><Relationship Id="rId8" Type="http://schemas.openxmlformats.org/officeDocument/2006/relationships/image" Target="../media/image120.png"/><Relationship Id="rId4" Type="http://schemas.openxmlformats.org/officeDocument/2006/relationships/image" Target="../media/image109.png"/><Relationship Id="rId10" Type="http://schemas.openxmlformats.org/officeDocument/2006/relationships/image" Target="../media/image122.png"/><Relationship Id="rId5" Type="http://schemas.openxmlformats.org/officeDocument/2006/relationships/image" Target="../media/image117.png"/><Relationship Id="rId7" Type="http://schemas.openxmlformats.org/officeDocument/2006/relationships/image" Target="../media/image119.png"/><Relationship Id="rId11"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2.xml"/><Relationship Id="rId9" Type="http://schemas.openxmlformats.org/officeDocument/2006/relationships/image" Target="../media/image121.png"/><Relationship Id="rId3" Type="http://schemas.openxmlformats.org/officeDocument/2006/relationships/image" Target="../media/image110.png"/><Relationship Id="rId6" Type="http://schemas.openxmlformats.org/officeDocument/2006/relationships/image" Target="../media/image118.png"/></Relationships>
</file>

<file path=ppt/slides/_rels/slide34.xml.rels><?xml version="1.0" encoding="UTF-8" standalone="yes"?>
<Relationships xmlns="http://schemas.openxmlformats.org/package/2006/relationships"><Relationship Id="rId8" Type="http://schemas.openxmlformats.org/officeDocument/2006/relationships/image" Target="../media/image126.png"/><Relationship Id="rId4" Type="http://schemas.openxmlformats.org/officeDocument/2006/relationships/image" Target="../media/image109.png"/><Relationship Id="rId10" Type="http://schemas.openxmlformats.org/officeDocument/2006/relationships/image" Target="../media/image128.png"/><Relationship Id="rId5" Type="http://schemas.openxmlformats.org/officeDocument/2006/relationships/image" Target="../media/image117.png"/><Relationship Id="rId7" Type="http://schemas.openxmlformats.org/officeDocument/2006/relationships/image" Target="../media/image125.png"/><Relationship Id="rId11" Type="http://schemas.openxmlformats.org/officeDocument/2006/relationships/image" Target="../media/image129.png"/><Relationship Id="rId1" Type="http://schemas.openxmlformats.org/officeDocument/2006/relationships/slideLayout" Target="../slideLayouts/slideLayout2.xml"/><Relationship Id="rId2" Type="http://schemas.openxmlformats.org/officeDocument/2006/relationships/notesSlide" Target="../notesSlides/notesSlide33.xml"/><Relationship Id="rId9" Type="http://schemas.openxmlformats.org/officeDocument/2006/relationships/image" Target="../media/image127.png"/><Relationship Id="rId3" Type="http://schemas.openxmlformats.org/officeDocument/2006/relationships/image" Target="../media/image110.png"/><Relationship Id="rId6" Type="http://schemas.openxmlformats.org/officeDocument/2006/relationships/image" Target="../media/image124.png"/></Relationships>
</file>

<file path=ppt/slides/_rels/slide35.xml.rels><?xml version="1.0" encoding="UTF-8" standalone="yes"?>
<Relationships xmlns="http://schemas.openxmlformats.org/package/2006/relationships"><Relationship Id="rId8" Type="http://schemas.openxmlformats.org/officeDocument/2006/relationships/image" Target="../media/image108.png"/><Relationship Id="rId4" Type="http://schemas.openxmlformats.org/officeDocument/2006/relationships/image" Target="../media/image109.png"/><Relationship Id="rId10" Type="http://schemas.openxmlformats.org/officeDocument/2006/relationships/image" Target="../media/image105.png"/><Relationship Id="rId5" Type="http://schemas.openxmlformats.org/officeDocument/2006/relationships/image" Target="../media/image104.png"/><Relationship Id="rId7" Type="http://schemas.openxmlformats.org/officeDocument/2006/relationships/image" Target="../media/image107.png"/><Relationship Id="rId11"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34.xml"/><Relationship Id="rId9" Type="http://schemas.openxmlformats.org/officeDocument/2006/relationships/image" Target="../media/image102.png"/><Relationship Id="rId3" Type="http://schemas.openxmlformats.org/officeDocument/2006/relationships/image" Target="../media/image110.png"/><Relationship Id="rId6"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127.png"/><Relationship Id="rId4" Type="http://schemas.openxmlformats.org/officeDocument/2006/relationships/image" Target="../media/image117.png"/><Relationship Id="rId10" Type="http://schemas.openxmlformats.org/officeDocument/2006/relationships/image" Target="../media/image129.png"/><Relationship Id="rId5" Type="http://schemas.openxmlformats.org/officeDocument/2006/relationships/image" Target="../media/image124.png"/><Relationship Id="rId7"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image" Target="../media/image110.png"/><Relationship Id="rId9" Type="http://schemas.openxmlformats.org/officeDocument/2006/relationships/image" Target="../media/image128.png"/><Relationship Id="rId3" Type="http://schemas.openxmlformats.org/officeDocument/2006/relationships/image" Target="../media/image109.png"/><Relationship Id="rId6" Type="http://schemas.openxmlformats.org/officeDocument/2006/relationships/image" Target="../media/image125.png"/></Relationships>
</file>

<file path=ppt/slides/_rels/slide37.xml.rels><?xml version="1.0" encoding="UTF-8" standalone="yes"?>
<Relationships xmlns="http://schemas.openxmlformats.org/package/2006/relationships"><Relationship Id="rId4"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0.png"/></Relationships>
</file>

<file path=ppt/slides/_rels/slide38.xml.rels><?xml version="1.0" encoding="UTF-8" standalone="yes"?>
<Relationships xmlns="http://schemas.openxmlformats.org/package/2006/relationships"><Relationship Id="rId8" Type="http://schemas.openxmlformats.org/officeDocument/2006/relationships/image" Target="../media/image137.png"/><Relationship Id="rId4" Type="http://schemas.openxmlformats.org/officeDocument/2006/relationships/image" Target="../media/image133.png"/><Relationship Id="rId10" Type="http://schemas.openxmlformats.org/officeDocument/2006/relationships/image" Target="../media/image139.png"/><Relationship Id="rId5" Type="http://schemas.openxmlformats.org/officeDocument/2006/relationships/image" Target="../media/image134.png"/><Relationship Id="rId7" Type="http://schemas.openxmlformats.org/officeDocument/2006/relationships/image" Target="../media/image136.png"/><Relationship Id="rId11"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36.xml"/><Relationship Id="rId9" Type="http://schemas.openxmlformats.org/officeDocument/2006/relationships/image" Target="../media/image138.png"/><Relationship Id="rId3" Type="http://schemas.openxmlformats.org/officeDocument/2006/relationships/image" Target="../media/image132.png"/><Relationship Id="rId6" Type="http://schemas.openxmlformats.org/officeDocument/2006/relationships/image" Target="../media/image1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17.jpeg"/><Relationship Id="rId3" Type="http://schemas.openxmlformats.org/officeDocument/2006/relationships/image" Target="../media/image11.png"/><Relationship Id="rId6"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image" Target="../media/image141.png"/><Relationship Id="rId1" Type="http://schemas.openxmlformats.org/officeDocument/2006/relationships/video" Target="file://localhost/Users/diego/Desktop/SIGGRAPH%20Asia%202008/ravg-end.mov" TargetMode="External"/><Relationship Id="rId2" Type="http://schemas.openxmlformats.org/officeDocument/2006/relationships/slideLayout" Target="../slideLayouts/slideLayout4.xml"/><Relationship Id="rId3"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4" Type="http://schemas.openxmlformats.org/officeDocument/2006/relationships/image" Target="../media/image143.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2.png"/></Relationships>
</file>

<file path=ppt/slides/_rels/slide43.xml.rels><?xml version="1.0" encoding="UTF-8" standalone="yes"?>
<Relationships xmlns="http://schemas.openxmlformats.org/package/2006/relationships"><Relationship Id="rId14" Type="http://schemas.openxmlformats.org/officeDocument/2006/relationships/image" Target="../media/image156.png"/><Relationship Id="rId20" Type="http://schemas.openxmlformats.org/officeDocument/2006/relationships/image" Target="../media/image162.png"/><Relationship Id="rId4" Type="http://schemas.openxmlformats.org/officeDocument/2006/relationships/image" Target="../media/image146.png"/><Relationship Id="rId7" Type="http://schemas.openxmlformats.org/officeDocument/2006/relationships/image" Target="../media/image149.png"/><Relationship Id="rId11"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48.png"/><Relationship Id="rId16" Type="http://schemas.openxmlformats.org/officeDocument/2006/relationships/image" Target="../media/image158.png"/><Relationship Id="rId8" Type="http://schemas.openxmlformats.org/officeDocument/2006/relationships/image" Target="../media/image150.png"/><Relationship Id="rId13" Type="http://schemas.openxmlformats.org/officeDocument/2006/relationships/image" Target="../media/image155.png"/><Relationship Id="rId10" Type="http://schemas.openxmlformats.org/officeDocument/2006/relationships/image" Target="../media/image152.png"/><Relationship Id="rId5" Type="http://schemas.openxmlformats.org/officeDocument/2006/relationships/image" Target="../media/image147.png"/><Relationship Id="rId15" Type="http://schemas.openxmlformats.org/officeDocument/2006/relationships/image" Target="../media/image157.png"/><Relationship Id="rId12" Type="http://schemas.openxmlformats.org/officeDocument/2006/relationships/image" Target="../media/image154.png"/><Relationship Id="rId17" Type="http://schemas.openxmlformats.org/officeDocument/2006/relationships/image" Target="../media/image159.png"/><Relationship Id="rId19" Type="http://schemas.openxmlformats.org/officeDocument/2006/relationships/image" Target="../media/image161.png"/><Relationship Id="rId2" Type="http://schemas.openxmlformats.org/officeDocument/2006/relationships/image" Target="../media/image144.png"/><Relationship Id="rId9" Type="http://schemas.openxmlformats.org/officeDocument/2006/relationships/image" Target="../media/image151.png"/><Relationship Id="rId3" Type="http://schemas.openxmlformats.org/officeDocument/2006/relationships/image" Target="../media/image145.png"/><Relationship Id="rId18" Type="http://schemas.openxmlformats.org/officeDocument/2006/relationships/image" Target="../media/image160.png"/></Relationships>
</file>

<file path=ppt/slides/_rels/slide5.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video" Target="file://localhost/Users/diego/Desktop/SIGGRAPH%20Asia%202008/ravg.mov" TargetMode="Externa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4" Type="http://schemas.openxmlformats.org/officeDocument/2006/relationships/image" Target="../media/image9.png"/><Relationship Id="rId10" Type="http://schemas.openxmlformats.org/officeDocument/2006/relationships/image" Target="../media/image24.png"/><Relationship Id="rId5" Type="http://schemas.openxmlformats.org/officeDocument/2006/relationships/image" Target="../media/image10.png"/><Relationship Id="rId7"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6.xml"/><Relationship Id="rId9" Type="http://schemas.openxmlformats.org/officeDocument/2006/relationships/image" Target="../media/image23.png"/><Relationship Id="rId3" Type="http://schemas.openxmlformats.org/officeDocument/2006/relationships/image" Target="../media/image19.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22.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4" Type="http://schemas.openxmlformats.org/officeDocument/2006/relationships/image" Target="../media/image26.png"/><Relationship Id="rId10" Type="http://schemas.openxmlformats.org/officeDocument/2006/relationships/image" Target="../media/image32.png"/><Relationship Id="rId5" Type="http://schemas.openxmlformats.org/officeDocument/2006/relationships/image" Target="../media/image27.pdf"/><Relationship Id="rId7"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8.xml"/><Relationship Id="rId9" Type="http://schemas.openxmlformats.org/officeDocument/2006/relationships/image" Target="../media/image31.pdf"/><Relationship Id="rId3" Type="http://schemas.openxmlformats.org/officeDocument/2006/relationships/image" Target="../media/image25.pdf"/><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png"/><Relationship Id="rId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r>
              <a:rPr lang="en-US" dirty="0" smtClean="0">
                <a:solidFill>
                  <a:srgbClr val="1F497D"/>
                </a:solidFill>
              </a:rPr>
              <a:t>Diego Nehab and </a:t>
            </a:r>
            <a:r>
              <a:rPr lang="en-US" dirty="0" err="1" smtClean="0">
                <a:solidFill>
                  <a:srgbClr val="1F497D"/>
                </a:solidFill>
              </a:rPr>
              <a:t>Hugues</a:t>
            </a:r>
            <a:r>
              <a:rPr lang="en-US" dirty="0" smtClean="0">
                <a:solidFill>
                  <a:srgbClr val="1F497D"/>
                </a:solidFill>
              </a:rPr>
              <a:t> Hoppe</a:t>
            </a:r>
          </a:p>
          <a:p>
            <a:r>
              <a:rPr lang="en-US" dirty="0" smtClean="0">
                <a:solidFill>
                  <a:srgbClr val="1F497D"/>
                </a:solidFill>
              </a:rPr>
              <a:t>Microsoft Research</a:t>
            </a:r>
            <a:endParaRPr lang="en-US" dirty="0">
              <a:solidFill>
                <a:srgbClr val="1F497D"/>
              </a:solidFill>
            </a:endParaRPr>
          </a:p>
        </p:txBody>
      </p:sp>
      <p:sp>
        <p:nvSpPr>
          <p:cNvPr id="4" name="Title 3"/>
          <p:cNvSpPr>
            <a:spLocks noGrp="1"/>
          </p:cNvSpPr>
          <p:nvPr>
            <p:ph type="title"/>
          </p:nvPr>
        </p:nvSpPr>
        <p:spPr/>
        <p:txBody>
          <a:bodyPr/>
          <a:lstStyle/>
          <a:p>
            <a:r>
              <a:rPr lang="en-US" dirty="0" smtClean="0"/>
              <a:t>Random-Access Rendering of </a:t>
            </a:r>
            <a:br>
              <a:rPr lang="en-US" dirty="0" smtClean="0"/>
            </a:br>
            <a:r>
              <a:rPr lang="en-US" dirty="0" smtClean="0"/>
              <a:t>General Vector Graphics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err="1" smtClean="0"/>
              <a:t>Linearized</a:t>
            </a:r>
            <a:r>
              <a:rPr lang="en-US" dirty="0" smtClean="0"/>
              <a:t> implicit distance</a:t>
            </a:r>
            <a:endParaRPr lang="en-US" dirty="0"/>
          </a:p>
        </p:txBody>
      </p:sp>
      <p:sp>
        <p:nvSpPr>
          <p:cNvPr id="64513" name="Rectangle 1"/>
          <p:cNvSpPr>
            <a:spLocks noGrp="1" noChangeArrowheads="1"/>
          </p:cNvSpPr>
          <p:nvPr>
            <p:ph idx="1"/>
          </p:nvPr>
        </p:nvSpPr>
        <p:spPr>
          <a:xfrm>
            <a:off x="975242" y="1409313"/>
            <a:ext cx="4936449" cy="6076240"/>
          </a:xfrm>
        </p:spPr>
        <p:txBody>
          <a:bodyPr>
            <a:spAutoFit/>
          </a:bodyPr>
          <a:lstStyle/>
          <a:p>
            <a:pPr>
              <a:spcAft>
                <a:spcPts val="8400"/>
              </a:spcAft>
            </a:pPr>
            <a:r>
              <a:rPr lang="en-US" dirty="0" smtClean="0">
                <a:solidFill>
                  <a:srgbClr val="1F497D"/>
                </a:solidFill>
              </a:rPr>
              <a:t>Implicit form</a:t>
            </a:r>
          </a:p>
          <a:p>
            <a:pPr>
              <a:spcAft>
                <a:spcPts val="4800"/>
              </a:spcAft>
            </a:pPr>
            <a:r>
              <a:rPr lang="en-US" dirty="0" err="1" smtClean="0">
                <a:solidFill>
                  <a:srgbClr val="1F497D"/>
                </a:solidFill>
              </a:rPr>
              <a:t>Linearize</a:t>
            </a:r>
            <a:r>
              <a:rPr lang="en-US" dirty="0" smtClean="0">
                <a:solidFill>
                  <a:srgbClr val="1F497D"/>
                </a:solidFill>
              </a:rPr>
              <a:t> around </a:t>
            </a:r>
            <a:r>
              <a:rPr lang="en-US" dirty="0" err="1" smtClean="0">
                <a:solidFill>
                  <a:srgbClr val="1F497D"/>
                </a:solidFill>
                <a:latin typeface="CMU Serif Italic"/>
                <a:cs typeface="CMU Serif Italic"/>
                <a:sym typeface="CMU Serif Italic" charset="0"/>
              </a:rPr>
              <a:t>p</a:t>
            </a:r>
            <a:endParaRPr lang="en-US" dirty="0" smtClean="0">
              <a:solidFill>
                <a:srgbClr val="1F497D"/>
              </a:solidFill>
              <a:latin typeface="CMU Serif Italic"/>
              <a:cs typeface="CMU Serif Italic"/>
            </a:endParaRPr>
          </a:p>
          <a:p>
            <a:pPr>
              <a:spcAft>
                <a:spcPts val="8400"/>
              </a:spcAft>
            </a:pPr>
            <a:r>
              <a:rPr lang="en-US" dirty="0" smtClean="0">
                <a:solidFill>
                  <a:srgbClr val="1F497D"/>
                </a:solidFill>
              </a:rPr>
              <a:t>Find </a:t>
            </a:r>
            <a:r>
              <a:rPr lang="en-US" dirty="0" err="1" smtClean="0">
                <a:solidFill>
                  <a:srgbClr val="1F497D"/>
                </a:solidFill>
                <a:latin typeface="CMU Serif Italic"/>
                <a:cs typeface="CMU Serif Italic"/>
                <a:sym typeface="CMU Serif Italic" charset="0"/>
              </a:rPr>
              <a:t>q</a:t>
            </a:r>
            <a:r>
              <a:rPr lang="en-US" dirty="0" smtClean="0">
                <a:solidFill>
                  <a:srgbClr val="1F497D"/>
                </a:solidFill>
              </a:rPr>
              <a:t> closest to </a:t>
            </a:r>
            <a:r>
              <a:rPr lang="en-US" dirty="0" err="1" smtClean="0">
                <a:solidFill>
                  <a:srgbClr val="1F497D"/>
                </a:solidFill>
                <a:latin typeface="CMU Serif Italic"/>
                <a:cs typeface="CMU Serif Italic"/>
                <a:sym typeface="CMU Serif Italic" charset="0"/>
              </a:rPr>
              <a:t>p</a:t>
            </a:r>
            <a:endParaRPr lang="en-US" dirty="0" smtClean="0">
              <a:solidFill>
                <a:srgbClr val="1F497D"/>
              </a:solidFill>
              <a:latin typeface="CMU Serif Italic"/>
              <a:cs typeface="CMU Serif Italic"/>
            </a:endParaRPr>
          </a:p>
          <a:p>
            <a:pPr lvl="1"/>
            <a:r>
              <a:rPr lang="en-US" sz="2800" dirty="0" smtClean="0">
                <a:solidFill>
                  <a:srgbClr val="1F497D"/>
                </a:solidFill>
                <a:latin typeface="Frutiger LT Std 55 Roman"/>
                <a:cs typeface="Frutiger LT Std 55 Roman"/>
              </a:rPr>
              <a:t>[Loop &amp; </a:t>
            </a:r>
            <a:r>
              <a:rPr lang="en-US" sz="2800" dirty="0" err="1" smtClean="0">
                <a:solidFill>
                  <a:srgbClr val="1F497D"/>
                </a:solidFill>
                <a:latin typeface="Frutiger LT Std 55 Roman"/>
                <a:cs typeface="Frutiger LT Std 55 Roman"/>
              </a:rPr>
              <a:t>Blinn</a:t>
            </a:r>
            <a:r>
              <a:rPr lang="en-US" sz="2800" dirty="0" smtClean="0">
                <a:solidFill>
                  <a:srgbClr val="1F497D"/>
                </a:solidFill>
                <a:latin typeface="Frutiger LT Std 55 Roman"/>
                <a:cs typeface="Frutiger LT Std 55 Roman"/>
              </a:rPr>
              <a:t> 2005]</a:t>
            </a:r>
          </a:p>
          <a:p>
            <a:pPr lvl="1"/>
            <a:r>
              <a:rPr lang="en-US" sz="2800" dirty="0" smtClean="0">
                <a:solidFill>
                  <a:srgbClr val="1F497D"/>
                </a:solidFill>
                <a:latin typeface="Frutiger LT Std 55 Roman"/>
                <a:cs typeface="Frutiger LT Std 55 Roman"/>
              </a:rPr>
              <a:t>[Qin </a:t>
            </a:r>
            <a:r>
              <a:rPr lang="en-US" sz="2800" i="1" dirty="0" smtClean="0">
                <a:solidFill>
                  <a:srgbClr val="1F497D"/>
                </a:solidFill>
                <a:latin typeface="Frutiger LT Std 55 Roman"/>
                <a:cs typeface="Frutiger LT Std 55 Roman"/>
                <a:sym typeface="Frutiger LT Std 56 Italic" charset="0"/>
              </a:rPr>
              <a:t>et al</a:t>
            </a:r>
            <a:r>
              <a:rPr lang="en-US" sz="2800" dirty="0" smtClean="0">
                <a:solidFill>
                  <a:srgbClr val="1F497D"/>
                </a:solidFill>
                <a:latin typeface="Frutiger LT Std 55 Roman"/>
                <a:cs typeface="Frutiger LT Std 55 Roman"/>
              </a:rPr>
              <a:t>. 2006]</a:t>
            </a:r>
            <a:endParaRPr lang="en-US" sz="2800" dirty="0">
              <a:solidFill>
                <a:srgbClr val="1F497D"/>
              </a:solidFill>
              <a:latin typeface="Frutiger LT Std 55 Roman"/>
              <a:cs typeface="Frutiger LT Std 55 Roman"/>
            </a:endParaRPr>
          </a:p>
        </p:txBody>
      </p:sp>
      <p:pic>
        <p:nvPicPr>
          <p:cNvPr id="64517" name="Picture 5"/>
          <p:cNvPicPr>
            <a:picLocks noChangeAspect="1" noChangeArrowheads="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bwMode="auto">
          <a:xfrm>
            <a:off x="1597025" y="4118686"/>
            <a:ext cx="4698427" cy="339236"/>
          </a:xfrm>
          <a:prstGeom prst="rect">
            <a:avLst/>
          </a:prstGeom>
          <a:noFill/>
          <a:ln w="12700">
            <a:noFill/>
            <a:miter lim="800000"/>
            <a:headEnd/>
            <a:tailEnd/>
          </a:ln>
        </p:spPr>
      </p:pic>
      <p:pic>
        <p:nvPicPr>
          <p:cNvPr id="64518" name="Picture 6"/>
          <p:cNvPicPr>
            <a:picLocks noChangeAspect="1" noChangeArrowheads="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bwMode="auto">
          <a:xfrm>
            <a:off x="1597026" y="2237083"/>
            <a:ext cx="1485719" cy="367160"/>
          </a:xfrm>
          <a:prstGeom prst="rect">
            <a:avLst/>
          </a:prstGeom>
          <a:noFill/>
          <a:ln w="12700">
            <a:noFill/>
            <a:miter lim="800000"/>
            <a:headEnd/>
            <a:tailEnd/>
          </a:ln>
        </p:spPr>
      </p:pic>
      <p:pic>
        <p:nvPicPr>
          <p:cNvPr id="64519" name="Picture 7"/>
          <p:cNvPicPr>
            <a:picLocks noChangeAspect="1" noChangeArrowheads="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bwMode="auto">
          <a:xfrm>
            <a:off x="1597026" y="2822569"/>
            <a:ext cx="3073025" cy="339560"/>
          </a:xfrm>
          <a:prstGeom prst="rect">
            <a:avLst/>
          </a:prstGeom>
          <a:noFill/>
          <a:ln w="12700">
            <a:noFill/>
            <a:miter lim="800000"/>
            <a:headEnd/>
            <a:tailEnd/>
          </a:ln>
        </p:spPr>
      </p:pic>
      <p:grpSp>
        <p:nvGrpSpPr>
          <p:cNvPr id="18" name="Group 17"/>
          <p:cNvGrpSpPr/>
          <p:nvPr/>
        </p:nvGrpSpPr>
        <p:grpSpPr>
          <a:xfrm>
            <a:off x="7513241" y="1375641"/>
            <a:ext cx="4622236" cy="6656966"/>
            <a:chOff x="7479387" y="2058252"/>
            <a:chExt cx="4622236" cy="6656966"/>
          </a:xfrm>
        </p:grpSpPr>
        <p:pic>
          <p:nvPicPr>
            <p:cNvPr id="64514" name="Picture 2"/>
            <p:cNvPicPr>
              <a:picLocks noChangeAspect="1" noChangeArrowheads="1"/>
            </p:cNvPicPr>
            <p:nvPr/>
          </p:nvPicPr>
          <p:blipFill>
            <a:blip r:embed="rId9"/>
            <a:srcRect/>
            <a:stretch>
              <a:fillRect/>
            </a:stretch>
          </p:blipFill>
          <p:spPr bwMode="auto">
            <a:xfrm>
              <a:off x="8596851" y="2960245"/>
              <a:ext cx="3504772" cy="5259512"/>
            </a:xfrm>
            <a:prstGeom prst="rect">
              <a:avLst/>
            </a:prstGeom>
            <a:noFill/>
            <a:ln w="12700">
              <a:noFill/>
              <a:miter lim="800000"/>
              <a:headEnd/>
              <a:tailEnd/>
            </a:ln>
            <a:effectLst>
              <a:outerShdw blurRad="50800" dist="38100" dir="2700000">
                <a:srgbClr val="000000">
                  <a:alpha val="43000"/>
                </a:srgbClr>
              </a:outerShdw>
            </a:effectLst>
          </p:spPr>
        </p:pic>
        <p:sp>
          <p:nvSpPr>
            <p:cNvPr id="64520" name="AutoShape 8"/>
            <p:cNvSpPr>
              <a:spLocks/>
            </p:cNvSpPr>
            <p:nvPr/>
          </p:nvSpPr>
          <p:spPr bwMode="auto">
            <a:xfrm>
              <a:off x="8596851" y="5156474"/>
              <a:ext cx="2671437" cy="2834609"/>
            </a:xfrm>
            <a:custGeom>
              <a:avLst/>
              <a:gdLst/>
              <a:ahLst/>
              <a:cxnLst/>
              <a:rect l="0" t="0" r="r" b="b"/>
              <a:pathLst>
                <a:path w="21551" h="21528">
                  <a:moveTo>
                    <a:pt x="0" y="19309"/>
                  </a:moveTo>
                  <a:cubicBezTo>
                    <a:pt x="0" y="19309"/>
                    <a:pt x="1975" y="15904"/>
                    <a:pt x="4353" y="12361"/>
                  </a:cubicBezTo>
                  <a:cubicBezTo>
                    <a:pt x="6245" y="9543"/>
                    <a:pt x="8531" y="6558"/>
                    <a:pt x="9287" y="5703"/>
                  </a:cubicBezTo>
                  <a:cubicBezTo>
                    <a:pt x="10180" y="4695"/>
                    <a:pt x="11138" y="3513"/>
                    <a:pt x="11951" y="2776"/>
                  </a:cubicBezTo>
                  <a:cubicBezTo>
                    <a:pt x="12802" y="2005"/>
                    <a:pt x="13506" y="1381"/>
                    <a:pt x="14409" y="847"/>
                  </a:cubicBezTo>
                  <a:cubicBezTo>
                    <a:pt x="15212" y="372"/>
                    <a:pt x="16141" y="-72"/>
                    <a:pt x="17072" y="10"/>
                  </a:cubicBezTo>
                  <a:cubicBezTo>
                    <a:pt x="18165" y="107"/>
                    <a:pt x="18966" y="648"/>
                    <a:pt x="19599" y="1747"/>
                  </a:cubicBezTo>
                  <a:cubicBezTo>
                    <a:pt x="19877" y="2229"/>
                    <a:pt x="20080" y="2758"/>
                    <a:pt x="20350" y="3484"/>
                  </a:cubicBezTo>
                  <a:cubicBezTo>
                    <a:pt x="20607" y="4171"/>
                    <a:pt x="20957" y="5798"/>
                    <a:pt x="21101" y="6668"/>
                  </a:cubicBezTo>
                  <a:cubicBezTo>
                    <a:pt x="21358" y="8212"/>
                    <a:pt x="21460" y="9901"/>
                    <a:pt x="21511" y="12410"/>
                  </a:cubicBezTo>
                  <a:cubicBezTo>
                    <a:pt x="21600" y="16758"/>
                    <a:pt x="21511" y="21528"/>
                    <a:pt x="21511" y="21528"/>
                  </a:cubicBezTo>
                </a:path>
              </a:pathLst>
            </a:custGeom>
            <a:noFill/>
            <a:ln w="381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sp>
          <p:nvSpPr>
            <p:cNvPr id="64521" name="Line 9"/>
            <p:cNvSpPr>
              <a:spLocks noChangeShapeType="1"/>
            </p:cNvSpPr>
            <p:nvPr/>
          </p:nvSpPr>
          <p:spPr bwMode="auto">
            <a:xfrm flipH="1">
              <a:off x="7479387" y="2058252"/>
              <a:ext cx="3568265" cy="6390179"/>
            </a:xfrm>
            <a:prstGeom prst="line">
              <a:avLst/>
            </a:prstGeom>
            <a:noFill/>
            <a:ln w="25400">
              <a:solidFill>
                <a:srgbClr val="FFFFFF"/>
              </a:solidFill>
              <a:prstDash val="dash"/>
              <a:round/>
              <a:headEnd type="none" w="med" len="med"/>
              <a:tailEnd type="none" w="med" len="med"/>
            </a:ln>
            <a:effectLst/>
          </p:spPr>
          <p:txBody>
            <a:bodyPr/>
            <a:lstStyle/>
            <a:p>
              <a:endParaRPr lang="en-US">
                <a:solidFill>
                  <a:schemeClr val="tx2"/>
                </a:solidFill>
              </a:endParaRPr>
            </a:p>
          </p:txBody>
        </p:sp>
        <p:sp>
          <p:nvSpPr>
            <p:cNvPr id="64522" name="Line 10"/>
            <p:cNvSpPr>
              <a:spLocks noChangeShapeType="1"/>
            </p:cNvSpPr>
            <p:nvPr/>
          </p:nvSpPr>
          <p:spPr bwMode="auto">
            <a:xfrm flipH="1">
              <a:off x="8050817" y="2325039"/>
              <a:ext cx="3568265" cy="6390179"/>
            </a:xfrm>
            <a:prstGeom prst="line">
              <a:avLst/>
            </a:prstGeom>
            <a:noFill/>
            <a:ln w="25400" cap="flat" cmpd="sng" algn="ctr">
              <a:solidFill>
                <a:srgbClr val="FFFFFF"/>
              </a:solidFill>
              <a:prstDash val="dot"/>
              <a:round/>
              <a:headEnd type="none" w="med" len="med"/>
              <a:tailEnd type="none" w="med" len="med"/>
            </a:ln>
            <a:effectLst/>
          </p:spPr>
          <p:txBody>
            <a:bodyPr/>
            <a:lstStyle/>
            <a:p>
              <a:endParaRPr lang="en-US">
                <a:solidFill>
                  <a:schemeClr val="tx2"/>
                </a:solidFill>
              </a:endParaRPr>
            </a:p>
          </p:txBody>
        </p:sp>
        <p:pic>
          <p:nvPicPr>
            <p:cNvPr id="64523" name="Picture 11"/>
            <p:cNvPicPr>
              <a:picLocks noChangeAspect="1" noChangeArrowheads="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bwMode="auto">
            <a:xfrm>
              <a:off x="9147605" y="4675303"/>
              <a:ext cx="181034" cy="241379"/>
            </a:xfrm>
            <a:prstGeom prst="rect">
              <a:avLst/>
            </a:prstGeom>
            <a:noFill/>
            <a:ln w="12700">
              <a:noFill/>
              <a:miter lim="800000"/>
              <a:headEnd/>
              <a:tailEnd/>
            </a:ln>
            <a:effectLst/>
          </p:spPr>
        </p:pic>
        <p:sp>
          <p:nvSpPr>
            <p:cNvPr id="64524" name="Line 12"/>
            <p:cNvSpPr>
              <a:spLocks noChangeShapeType="1"/>
            </p:cNvSpPr>
            <p:nvPr/>
          </p:nvSpPr>
          <p:spPr bwMode="auto">
            <a:xfrm>
              <a:off x="9396853" y="5112008"/>
              <a:ext cx="509526" cy="284255"/>
            </a:xfrm>
            <a:prstGeom prst="line">
              <a:avLst/>
            </a:prstGeom>
            <a:noFill/>
            <a:ln w="25400">
              <a:solidFill>
                <a:srgbClr val="000000"/>
              </a:solidFill>
              <a:prstDash val="sysDot"/>
              <a:round/>
              <a:headEnd type="none" w="med" len="med"/>
              <a:tailEnd type="none" w="med" len="med"/>
            </a:ln>
          </p:spPr>
          <p:txBody>
            <a:bodyPr/>
            <a:lstStyle/>
            <a:p>
              <a:endParaRPr lang="en-US">
                <a:solidFill>
                  <a:schemeClr val="tx2"/>
                </a:solidFill>
              </a:endParaRPr>
            </a:p>
          </p:txBody>
        </p:sp>
        <p:sp>
          <p:nvSpPr>
            <p:cNvPr id="64525" name="Oval 13"/>
            <p:cNvSpPr>
              <a:spLocks/>
            </p:cNvSpPr>
            <p:nvPr/>
          </p:nvSpPr>
          <p:spPr bwMode="auto">
            <a:xfrm>
              <a:off x="9303202" y="5023079"/>
              <a:ext cx="101588" cy="101633"/>
            </a:xfrm>
            <a:prstGeom prst="ellipse">
              <a:avLst/>
            </a:prstGeom>
            <a:solidFill>
              <a:schemeClr val="tx1"/>
            </a:solidFill>
            <a:ln w="25400">
              <a:noFill/>
              <a:round/>
              <a:headEnd type="none" w="med" len="med"/>
              <a:tailEnd type="none" w="med" len="med"/>
            </a:ln>
            <a:effectLst/>
          </p:spPr>
          <p:txBody>
            <a:bodyPr lIns="0" tIns="0" rIns="0" bIns="0"/>
            <a:lstStyle/>
            <a:p>
              <a:endParaRPr lang="en-US">
                <a:solidFill>
                  <a:schemeClr val="tx2"/>
                </a:solidFill>
              </a:endParaRPr>
            </a:p>
          </p:txBody>
        </p:sp>
        <p:pic>
          <p:nvPicPr>
            <p:cNvPr id="64526" name="Picture 14"/>
            <p:cNvPicPr>
              <a:picLocks noChangeAspect="1" noChangeArrowheads="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bwMode="auto">
            <a:xfrm>
              <a:off x="9752410" y="4980624"/>
              <a:ext cx="152381" cy="215126"/>
            </a:xfrm>
            <a:prstGeom prst="rect">
              <a:avLst/>
            </a:prstGeom>
            <a:noFill/>
            <a:ln w="12700">
              <a:noFill/>
              <a:miter lim="800000"/>
              <a:headEnd/>
              <a:tailEnd/>
            </a:ln>
            <a:effectLst/>
          </p:spPr>
        </p:pic>
        <p:sp>
          <p:nvSpPr>
            <p:cNvPr id="64527" name="Oval 15"/>
            <p:cNvSpPr>
              <a:spLocks/>
            </p:cNvSpPr>
            <p:nvPr/>
          </p:nvSpPr>
          <p:spPr bwMode="auto">
            <a:xfrm>
              <a:off x="9861934" y="5340683"/>
              <a:ext cx="101588" cy="101633"/>
            </a:xfrm>
            <a:prstGeom prst="ellipse">
              <a:avLst/>
            </a:prstGeom>
            <a:solidFill>
              <a:schemeClr val="tx1"/>
            </a:solidFill>
            <a:ln w="25400">
              <a:noFill/>
              <a:round/>
              <a:headEnd type="none" w="med" len="med"/>
              <a:tailEnd type="none" w="med" len="med"/>
            </a:ln>
            <a:effectLst/>
          </p:spPr>
          <p:txBody>
            <a:bodyPr lIns="0" tIns="0" rIns="0" bIns="0"/>
            <a:lstStyle/>
            <a:p>
              <a:endParaRPr lang="en-US">
                <a:solidFill>
                  <a:schemeClr val="tx2"/>
                </a:solidFill>
              </a:endParaRPr>
            </a:p>
          </p:txBody>
        </p:sp>
        <p:pic>
          <p:nvPicPr>
            <p:cNvPr id="64528" name="Picture 16"/>
            <p:cNvPicPr>
              <a:picLocks noChangeAspect="1" noChangeArrowheads="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bwMode="auto">
            <a:xfrm>
              <a:off x="9790505" y="8360547"/>
              <a:ext cx="1117464" cy="340921"/>
            </a:xfrm>
            <a:prstGeom prst="rect">
              <a:avLst/>
            </a:prstGeom>
            <a:noFill/>
            <a:ln w="12700">
              <a:noFill/>
              <a:miter lim="800000"/>
              <a:headEnd/>
              <a:tailEnd/>
            </a:ln>
          </p:spPr>
        </p:pic>
      </p:grpSp>
      <p:pic>
        <p:nvPicPr>
          <p:cNvPr id="64529" name="Picture 17"/>
          <p:cNvPicPr>
            <a:picLocks noChangeAspect="1" noChangeArrowheads="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bwMode="auto">
          <a:xfrm>
            <a:off x="1597026" y="5397929"/>
            <a:ext cx="2996834" cy="757722"/>
          </a:xfrm>
          <a:prstGeom prst="rect">
            <a:avLst/>
          </a:prstGeom>
          <a:noFill/>
          <a:ln w="12700">
            <a:noFill/>
            <a:miter lim="800000"/>
            <a:headEnd/>
            <a:tailEnd/>
          </a:ln>
        </p:spPr>
      </p:pic>
      <p:sp>
        <p:nvSpPr>
          <p:cNvPr id="19" name="Rectangle 18"/>
          <p:cNvSpPr/>
          <p:nvPr/>
        </p:nvSpPr>
        <p:spPr bwMode="auto">
          <a:xfrm>
            <a:off x="8309254" y="2068638"/>
            <a:ext cx="4105501" cy="132895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Our fast approximate distance</a:t>
            </a:r>
            <a:endParaRPr lang="en-US" dirty="0"/>
          </a:p>
        </p:txBody>
      </p:sp>
      <p:sp>
        <p:nvSpPr>
          <p:cNvPr id="65537" name="Rectangle 1"/>
          <p:cNvSpPr>
            <a:spLocks noGrp="1" noChangeArrowheads="1"/>
          </p:cNvSpPr>
          <p:nvPr>
            <p:ph idx="1"/>
          </p:nvPr>
        </p:nvSpPr>
        <p:spPr>
          <a:xfrm>
            <a:off x="975242" y="1409313"/>
            <a:ext cx="6704323" cy="5171377"/>
          </a:xfrm>
          <a:noFill/>
          <a:ln w="9525">
            <a:noFill/>
            <a:miter lim="800000"/>
            <a:headEnd/>
            <a:tailEnd/>
          </a:ln>
          <a:effectLst/>
        </p:spPr>
        <p:txBody>
          <a:bodyPr vert="horz" wrap="none" lIns="125692" tIns="62846" rIns="125692" bIns="62846" numCol="1" anchor="t" anchorCtr="0" compatLnSpc="1">
            <a:prstTxWarp prst="textNoShape">
              <a:avLst/>
            </a:prstTxWarp>
            <a:spAutoFit/>
          </a:bodyPr>
          <a:lstStyle/>
          <a:p>
            <a:r>
              <a:rPr lang="en-US" dirty="0" smtClean="0">
                <a:solidFill>
                  <a:srgbClr val="1F497D"/>
                </a:solidFill>
              </a:rPr>
              <a:t>Take </a:t>
            </a:r>
            <a:r>
              <a:rPr lang="en-US" dirty="0" err="1" smtClean="0">
                <a:solidFill>
                  <a:srgbClr val="1F497D"/>
                </a:solidFill>
                <a:latin typeface="CMU Serif Italic"/>
                <a:cs typeface="CMU Serif Italic"/>
                <a:sym typeface="CMU Serif Italic" charset="0"/>
              </a:rPr>
              <a:t>q</a:t>
            </a:r>
            <a:r>
              <a:rPr lang="en-US" dirty="0" smtClean="0">
                <a:solidFill>
                  <a:srgbClr val="1F497D"/>
                </a:solidFill>
                <a:latin typeface="CMU Serif Italic"/>
                <a:cs typeface="CMU Serif Italic"/>
              </a:rPr>
              <a:t> </a:t>
            </a:r>
            <a:r>
              <a:rPr lang="en-US" dirty="0" smtClean="0">
                <a:solidFill>
                  <a:srgbClr val="1F497D"/>
                </a:solidFill>
              </a:rPr>
              <a:t>from linearization</a:t>
            </a:r>
          </a:p>
          <a:p>
            <a:pPr>
              <a:spcAft>
                <a:spcPts val="4800"/>
              </a:spcAft>
            </a:pPr>
            <a:r>
              <a:rPr lang="en-US" dirty="0" smtClean="0">
                <a:solidFill>
                  <a:srgbClr val="1F497D"/>
                </a:solidFill>
              </a:rPr>
              <a:t>Find approximate inversion</a:t>
            </a:r>
          </a:p>
          <a:p>
            <a:r>
              <a:rPr lang="en-US" dirty="0" smtClean="0">
                <a:solidFill>
                  <a:srgbClr val="1F497D"/>
                </a:solidFill>
              </a:rPr>
              <a:t>Stable, explicit, efficient</a:t>
            </a:r>
          </a:p>
          <a:p>
            <a:pPr>
              <a:spcAft>
                <a:spcPts val="6000"/>
              </a:spcAft>
            </a:pPr>
            <a:r>
              <a:rPr lang="en-US" dirty="0" smtClean="0">
                <a:solidFill>
                  <a:srgbClr val="1F497D"/>
                </a:solidFill>
              </a:rPr>
              <a:t>Use   to project </a:t>
            </a:r>
            <a:r>
              <a:rPr lang="en-US" dirty="0" smtClean="0">
                <a:solidFill>
                  <a:srgbClr val="1F497D"/>
                </a:solidFill>
                <a:latin typeface="CMU Serif Italic"/>
                <a:cs typeface="CMU Serif Italic"/>
                <a:sym typeface="CMU Serif Italic" charset="0"/>
              </a:rPr>
              <a:t>q</a:t>
            </a:r>
            <a:r>
              <a:rPr lang="en-US" dirty="0" smtClean="0">
                <a:solidFill>
                  <a:srgbClr val="1F497D"/>
                </a:solidFill>
                <a:sym typeface="CMU Serif Italic" charset="0"/>
              </a:rPr>
              <a:t> to curve</a:t>
            </a:r>
          </a:p>
          <a:p>
            <a:r>
              <a:rPr lang="en-US" dirty="0" smtClean="0">
                <a:solidFill>
                  <a:srgbClr val="1F497D"/>
                </a:solidFill>
                <a:sym typeface="CMU Serif Italic" charset="0"/>
              </a:rPr>
              <a:t>Return</a:t>
            </a:r>
          </a:p>
        </p:txBody>
      </p:sp>
      <p:pic>
        <p:nvPicPr>
          <p:cNvPr id="65538" name="Picture 2"/>
          <p:cNvPicPr>
            <a:picLocks noChangeAspect="1" noChangeArrowheads="1"/>
          </p:cNvPicPr>
          <p:nvPr/>
        </p:nvPicPr>
        <p:blipFill>
          <a:blip r:embed="rId3"/>
          <a:srcRect/>
          <a:stretch>
            <a:fillRect/>
          </a:stretch>
        </p:blipFill>
        <p:spPr bwMode="auto">
          <a:xfrm>
            <a:off x="8608613" y="2290418"/>
            <a:ext cx="3504772" cy="5259512"/>
          </a:xfrm>
          <a:prstGeom prst="rect">
            <a:avLst/>
          </a:prstGeom>
          <a:noFill/>
          <a:ln w="12700">
            <a:noFill/>
            <a:miter lim="800000"/>
            <a:headEnd/>
            <a:tailEnd/>
          </a:ln>
          <a:effectLst>
            <a:outerShdw blurRad="50800" dist="38100" dir="2700000">
              <a:srgbClr val="000000">
                <a:alpha val="43000"/>
              </a:srgbClr>
            </a:outerShdw>
          </a:effectLst>
        </p:spPr>
      </p:pic>
      <p:sp>
        <p:nvSpPr>
          <p:cNvPr id="65541" name="AutoShape 5"/>
          <p:cNvSpPr>
            <a:spLocks/>
          </p:cNvSpPr>
          <p:nvPr/>
        </p:nvSpPr>
        <p:spPr bwMode="auto">
          <a:xfrm>
            <a:off x="9472107" y="4480296"/>
            <a:ext cx="1758735" cy="1100495"/>
          </a:xfrm>
          <a:custGeom>
            <a:avLst/>
            <a:gdLst/>
            <a:ahLst/>
            <a:cxnLst/>
            <a:rect l="0" t="0" r="r" b="b"/>
            <a:pathLst>
              <a:path w="21522" h="21414">
                <a:moveTo>
                  <a:pt x="21522" y="21414"/>
                </a:moveTo>
                <a:cubicBezTo>
                  <a:pt x="21409" y="19675"/>
                  <a:pt x="21600" y="21043"/>
                  <a:pt x="21212" y="17087"/>
                </a:cubicBezTo>
                <a:cubicBezTo>
                  <a:pt x="20993" y="14858"/>
                  <a:pt x="20461" y="10688"/>
                  <a:pt x="20072" y="8927"/>
                </a:cubicBezTo>
                <a:cubicBezTo>
                  <a:pt x="19661" y="7066"/>
                  <a:pt x="19354" y="5712"/>
                  <a:pt x="18932" y="4476"/>
                </a:cubicBezTo>
                <a:cubicBezTo>
                  <a:pt x="17972" y="1659"/>
                  <a:pt x="16757" y="272"/>
                  <a:pt x="15099" y="25"/>
                </a:cubicBezTo>
                <a:cubicBezTo>
                  <a:pt x="13686" y="-186"/>
                  <a:pt x="12276" y="952"/>
                  <a:pt x="11059" y="2168"/>
                </a:cubicBezTo>
                <a:cubicBezTo>
                  <a:pt x="9688" y="3537"/>
                  <a:pt x="8620" y="5137"/>
                  <a:pt x="7329" y="7113"/>
                </a:cubicBezTo>
                <a:cubicBezTo>
                  <a:pt x="6097" y="9001"/>
                  <a:pt x="4548" y="12001"/>
                  <a:pt x="3289" y="14614"/>
                </a:cubicBezTo>
                <a:cubicBezTo>
                  <a:pt x="2098" y="17087"/>
                  <a:pt x="1321" y="18570"/>
                  <a:pt x="0" y="21290"/>
                </a:cubicBezTo>
              </a:path>
            </a:pathLst>
          </a:custGeom>
          <a:noFill/>
          <a:ln w="381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pic>
        <p:nvPicPr>
          <p:cNvPr id="65542" name="Picture 6"/>
          <p:cNvPicPr>
            <a:picLocks noChangeAspect="1" noChangeArrowheads="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bwMode="auto">
          <a:xfrm>
            <a:off x="9136967" y="3999126"/>
            <a:ext cx="187739" cy="241379"/>
          </a:xfrm>
          <a:prstGeom prst="rect">
            <a:avLst/>
          </a:prstGeom>
          <a:noFill/>
          <a:ln w="12700">
            <a:noFill/>
            <a:miter lim="800000"/>
            <a:headEnd/>
            <a:tailEnd/>
          </a:ln>
          <a:effectLst/>
        </p:spPr>
      </p:pic>
      <p:pic>
        <p:nvPicPr>
          <p:cNvPr id="65547" name="Picture 11"/>
          <p:cNvPicPr>
            <a:picLocks noChangeAspect="1" noChangeArrowheads="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bwMode="auto">
          <a:xfrm>
            <a:off x="9746096" y="4290389"/>
            <a:ext cx="152016" cy="241438"/>
          </a:xfrm>
          <a:prstGeom prst="rect">
            <a:avLst/>
          </a:prstGeom>
          <a:noFill/>
          <a:ln w="12700">
            <a:noFill/>
            <a:miter lim="800000"/>
            <a:headEnd/>
            <a:tailEnd/>
          </a:ln>
          <a:effectLst/>
        </p:spPr>
      </p:pic>
      <p:sp>
        <p:nvSpPr>
          <p:cNvPr id="23" name="Line 10"/>
          <p:cNvSpPr>
            <a:spLocks noChangeShapeType="1"/>
          </p:cNvSpPr>
          <p:nvPr/>
        </p:nvSpPr>
        <p:spPr bwMode="auto">
          <a:xfrm flipH="1">
            <a:off x="8043531" y="1648862"/>
            <a:ext cx="3568265" cy="6390179"/>
          </a:xfrm>
          <a:prstGeom prst="line">
            <a:avLst/>
          </a:prstGeom>
          <a:noFill/>
          <a:ln w="25400" cap="flat" cmpd="sng" algn="ctr">
            <a:solidFill>
              <a:srgbClr val="FFFFFF"/>
            </a:solidFill>
            <a:prstDash val="dot"/>
            <a:round/>
            <a:headEnd type="none" w="med" len="med"/>
            <a:tailEnd type="none" w="med" len="med"/>
          </a:ln>
          <a:effectLst/>
        </p:spPr>
        <p:txBody>
          <a:bodyPr/>
          <a:lstStyle/>
          <a:p>
            <a:endParaRPr lang="en-US">
              <a:solidFill>
                <a:schemeClr val="tx2"/>
              </a:solidFill>
            </a:endParaRPr>
          </a:p>
        </p:txBody>
      </p:sp>
      <p:sp>
        <p:nvSpPr>
          <p:cNvPr id="65545" name="Line 9"/>
          <p:cNvSpPr>
            <a:spLocks noChangeShapeType="1"/>
          </p:cNvSpPr>
          <p:nvPr/>
        </p:nvSpPr>
        <p:spPr bwMode="auto">
          <a:xfrm>
            <a:off x="9390165" y="4434934"/>
            <a:ext cx="509752" cy="284325"/>
          </a:xfrm>
          <a:prstGeom prst="line">
            <a:avLst/>
          </a:prstGeom>
          <a:noFill/>
          <a:ln w="25400">
            <a:solidFill>
              <a:srgbClr val="000000"/>
            </a:solidFill>
            <a:prstDash val="sysDot"/>
            <a:round/>
            <a:headEnd type="none" w="med" len="med"/>
            <a:tailEnd type="none" w="med" len="med"/>
          </a:ln>
        </p:spPr>
        <p:txBody>
          <a:bodyPr/>
          <a:lstStyle/>
          <a:p>
            <a:endParaRPr lang="en-US">
              <a:solidFill>
                <a:schemeClr val="tx2"/>
              </a:solidFill>
            </a:endParaRPr>
          </a:p>
        </p:txBody>
      </p:sp>
      <p:sp>
        <p:nvSpPr>
          <p:cNvPr id="65549" name="Oval 13"/>
          <p:cNvSpPr>
            <a:spLocks/>
          </p:cNvSpPr>
          <p:nvPr/>
        </p:nvSpPr>
        <p:spPr bwMode="auto">
          <a:xfrm>
            <a:off x="9855453" y="4663665"/>
            <a:ext cx="101633" cy="101658"/>
          </a:xfrm>
          <a:prstGeom prst="ellipse">
            <a:avLst/>
          </a:prstGeom>
          <a:solidFill>
            <a:schemeClr val="tx1"/>
          </a:solidFill>
          <a:ln w="25400">
            <a:noFill/>
            <a:round/>
            <a:headEnd type="none" w="med" len="med"/>
            <a:tailEnd type="none" w="med" len="med"/>
          </a:ln>
          <a:effectLst/>
        </p:spPr>
        <p:txBody>
          <a:bodyPr lIns="0" tIns="0" rIns="0" bIns="0"/>
          <a:lstStyle/>
          <a:p>
            <a:endParaRPr lang="en-US">
              <a:solidFill>
                <a:schemeClr val="tx2"/>
              </a:solidFill>
            </a:endParaRPr>
          </a:p>
        </p:txBody>
      </p:sp>
      <p:pic>
        <p:nvPicPr>
          <p:cNvPr id="65551" name="Picture 15"/>
          <p:cNvPicPr>
            <a:picLocks noChangeAspect="1" noChangeArrowheads="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bwMode="auto">
          <a:xfrm>
            <a:off x="10100680" y="4851034"/>
            <a:ext cx="165080" cy="278029"/>
          </a:xfrm>
          <a:prstGeom prst="rect">
            <a:avLst/>
          </a:prstGeom>
          <a:noFill/>
          <a:ln w="12700">
            <a:noFill/>
            <a:miter lim="800000"/>
            <a:headEnd/>
            <a:tailEnd/>
          </a:ln>
          <a:effectLst/>
        </p:spPr>
      </p:pic>
      <p:sp>
        <p:nvSpPr>
          <p:cNvPr id="65557" name="Line 21"/>
          <p:cNvSpPr>
            <a:spLocks noChangeShapeType="1"/>
          </p:cNvSpPr>
          <p:nvPr/>
        </p:nvSpPr>
        <p:spPr bwMode="auto">
          <a:xfrm>
            <a:off x="9389567" y="4435831"/>
            <a:ext cx="649209" cy="436704"/>
          </a:xfrm>
          <a:prstGeom prst="line">
            <a:avLst/>
          </a:prstGeom>
          <a:noFill/>
          <a:ln w="25400">
            <a:solidFill>
              <a:srgbClr val="000000"/>
            </a:solidFill>
            <a:prstDash val="sysDot"/>
            <a:round/>
            <a:headEnd type="none" w="med" len="med"/>
            <a:tailEnd type="none" w="med" len="med"/>
          </a:ln>
        </p:spPr>
        <p:txBody>
          <a:bodyPr/>
          <a:lstStyle/>
          <a:p>
            <a:endParaRPr lang="en-US">
              <a:solidFill>
                <a:schemeClr val="tx2"/>
              </a:solidFill>
            </a:endParaRPr>
          </a:p>
        </p:txBody>
      </p:sp>
      <p:sp>
        <p:nvSpPr>
          <p:cNvPr id="65548" name="Line 12"/>
          <p:cNvSpPr>
            <a:spLocks noChangeShapeType="1"/>
          </p:cNvSpPr>
          <p:nvPr/>
        </p:nvSpPr>
        <p:spPr bwMode="auto">
          <a:xfrm>
            <a:off x="9911033" y="4722437"/>
            <a:ext cx="139745" cy="152487"/>
          </a:xfrm>
          <a:prstGeom prst="line">
            <a:avLst/>
          </a:prstGeom>
          <a:noFill/>
          <a:ln w="25400">
            <a:solidFill>
              <a:srgbClr val="000000"/>
            </a:solidFill>
            <a:prstDash val="sysDot"/>
            <a:round/>
            <a:headEnd type="none" w="med" len="med"/>
            <a:tailEnd type="none" w="med" len="med"/>
          </a:ln>
        </p:spPr>
        <p:txBody>
          <a:bodyPr/>
          <a:lstStyle/>
          <a:p>
            <a:endParaRPr lang="en-US">
              <a:solidFill>
                <a:schemeClr val="tx2"/>
              </a:solidFill>
            </a:endParaRPr>
          </a:p>
        </p:txBody>
      </p:sp>
      <p:sp>
        <p:nvSpPr>
          <p:cNvPr id="65558" name="Oval 22"/>
          <p:cNvSpPr>
            <a:spLocks/>
          </p:cNvSpPr>
          <p:nvPr/>
        </p:nvSpPr>
        <p:spPr bwMode="auto">
          <a:xfrm>
            <a:off x="9994331" y="4816955"/>
            <a:ext cx="101588" cy="101633"/>
          </a:xfrm>
          <a:prstGeom prst="ellipse">
            <a:avLst/>
          </a:prstGeom>
          <a:solidFill>
            <a:schemeClr val="tx1"/>
          </a:solidFill>
          <a:ln w="25400">
            <a:noFill/>
            <a:round/>
            <a:headEnd type="none" w="med" len="med"/>
            <a:tailEnd type="none" w="med" len="med"/>
          </a:ln>
          <a:effectLst/>
        </p:spPr>
        <p:txBody>
          <a:bodyPr lIns="0" tIns="0" rIns="0" bIns="0"/>
          <a:lstStyle/>
          <a:p>
            <a:endParaRPr lang="en-US">
              <a:solidFill>
                <a:schemeClr val="tx2"/>
              </a:solidFill>
            </a:endParaRPr>
          </a:p>
        </p:txBody>
      </p:sp>
      <p:pic>
        <p:nvPicPr>
          <p:cNvPr id="65560" name="Picture 24"/>
          <p:cNvPicPr>
            <a:picLocks noChangeAspect="1" noChangeArrowheads="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bwMode="auto">
          <a:xfrm>
            <a:off x="10024490" y="7685861"/>
            <a:ext cx="660319" cy="274418"/>
          </a:xfrm>
          <a:prstGeom prst="rect">
            <a:avLst/>
          </a:prstGeom>
          <a:noFill/>
          <a:ln w="12700">
            <a:noFill/>
            <a:miter lim="800000"/>
            <a:headEnd/>
            <a:tailEnd/>
          </a:ln>
        </p:spPr>
      </p:pic>
      <p:sp>
        <p:nvSpPr>
          <p:cNvPr id="22" name="Line 9"/>
          <p:cNvSpPr>
            <a:spLocks noChangeShapeType="1"/>
          </p:cNvSpPr>
          <p:nvPr/>
        </p:nvSpPr>
        <p:spPr bwMode="auto">
          <a:xfrm flipH="1">
            <a:off x="7472101" y="1382075"/>
            <a:ext cx="3568265" cy="6390179"/>
          </a:xfrm>
          <a:prstGeom prst="line">
            <a:avLst/>
          </a:prstGeom>
          <a:noFill/>
          <a:ln w="25400">
            <a:solidFill>
              <a:srgbClr val="FFFFFF"/>
            </a:solidFill>
            <a:prstDash val="dash"/>
            <a:round/>
            <a:headEnd type="none" w="med" len="med"/>
            <a:tailEnd type="none" w="med" len="med"/>
          </a:ln>
          <a:effectLst/>
        </p:spPr>
        <p:txBody>
          <a:bodyPr/>
          <a:lstStyle/>
          <a:p>
            <a:endParaRPr lang="en-US">
              <a:solidFill>
                <a:schemeClr val="tx2"/>
              </a:solidFill>
            </a:endParaRPr>
          </a:p>
        </p:txBody>
      </p:sp>
      <p:pic>
        <p:nvPicPr>
          <p:cNvPr id="25" name="Picture 24"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495523" y="4438657"/>
            <a:ext cx="215900" cy="406400"/>
          </a:xfrm>
          <a:prstGeom prst="rect">
            <a:avLst/>
          </a:prstGeom>
        </p:spPr>
      </p:pic>
      <p:sp>
        <p:nvSpPr>
          <p:cNvPr id="27" name="Rectangle 26"/>
          <p:cNvSpPr/>
          <p:nvPr/>
        </p:nvSpPr>
        <p:spPr bwMode="auto">
          <a:xfrm>
            <a:off x="8292322" y="2068660"/>
            <a:ext cx="4105501" cy="132895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5543" name="Oval 7"/>
          <p:cNvSpPr>
            <a:spLocks/>
          </p:cNvSpPr>
          <p:nvPr/>
        </p:nvSpPr>
        <p:spPr bwMode="auto">
          <a:xfrm>
            <a:off x="9295916" y="4346902"/>
            <a:ext cx="101588" cy="101633"/>
          </a:xfrm>
          <a:prstGeom prst="ellipse">
            <a:avLst/>
          </a:prstGeom>
          <a:solidFill>
            <a:schemeClr val="tx1"/>
          </a:solidFill>
          <a:ln w="25400">
            <a:noFill/>
            <a:round/>
            <a:headEnd type="none" w="med" len="med"/>
            <a:tailEnd type="none" w="med" len="med"/>
          </a:ln>
          <a:effectLst/>
        </p:spPr>
        <p:txBody>
          <a:bodyPr lIns="0" tIns="0" rIns="0" bIns="0"/>
          <a:lstStyle/>
          <a:p>
            <a:endParaRPr lang="en-US">
              <a:solidFill>
                <a:schemeClr val="tx2"/>
              </a:solidFill>
            </a:endParaRPr>
          </a:p>
        </p:txBody>
      </p:sp>
      <p:pic>
        <p:nvPicPr>
          <p:cNvPr id="28" name="Picture 27"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637608" y="3004932"/>
            <a:ext cx="2819400" cy="5207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1672573" y="5126411"/>
            <a:ext cx="3949700" cy="596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3178188" y="5914736"/>
            <a:ext cx="1371600" cy="50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554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554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54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554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1" animBg="1"/>
      <p:bldP spid="65549" grpId="1" animBg="1"/>
      <p:bldP spid="65557" grpId="0" animBg="1"/>
      <p:bldP spid="65548" grpId="0" animBg="1"/>
      <p:bldP spid="65548" grpId="1" animBg="1"/>
      <p:bldP spid="6555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flipH="1">
            <a:off x="7179441" y="4422208"/>
            <a:ext cx="3344197" cy="3330309"/>
          </a:xfrm>
          <a:prstGeom prst="rect">
            <a:avLst/>
          </a:prstGeom>
          <a:noFill/>
          <a:ln w="12700">
            <a:noFill/>
            <a:miter lim="800000"/>
            <a:headEnd/>
            <a:tailEnd/>
          </a:ln>
        </p:spPr>
      </p:pic>
      <p:sp>
        <p:nvSpPr>
          <p:cNvPr id="2" name="Title 1"/>
          <p:cNvSpPr>
            <a:spLocks noGrp="1"/>
          </p:cNvSpPr>
          <p:nvPr>
            <p:ph type="title"/>
          </p:nvPr>
        </p:nvSpPr>
        <p:spPr/>
        <p:txBody>
          <a:bodyPr/>
          <a:lstStyle/>
          <a:p>
            <a:r>
              <a:rPr lang="en-US" dirty="0" smtClean="0"/>
              <a:t>Anti-aliasing</a:t>
            </a:r>
            <a:endParaRPr lang="en-US" dirty="0"/>
          </a:p>
        </p:txBody>
      </p:sp>
      <p:sp>
        <p:nvSpPr>
          <p:cNvPr id="12" name="Content Placeholder 11"/>
          <p:cNvSpPr>
            <a:spLocks noGrp="1"/>
          </p:cNvSpPr>
          <p:nvPr>
            <p:ph idx="1"/>
          </p:nvPr>
        </p:nvSpPr>
        <p:spPr>
          <a:xfrm>
            <a:off x="551891" y="1426243"/>
            <a:ext cx="12057285" cy="1514992"/>
          </a:xfrm>
        </p:spPr>
        <p:txBody>
          <a:bodyPr wrap="square">
            <a:spAutoFit/>
          </a:bodyPr>
          <a:lstStyle/>
          <a:p>
            <a:pPr marL="901700"/>
            <a:r>
              <a:rPr lang="en-US" dirty="0" smtClean="0">
                <a:solidFill>
                  <a:schemeClr val="tx2"/>
                </a:solidFill>
              </a:rPr>
              <a:t>Pixel may be close to layer boundary</a:t>
            </a:r>
          </a:p>
          <a:p>
            <a:pPr marL="901700"/>
            <a:r>
              <a:rPr lang="en-US" dirty="0" smtClean="0">
                <a:solidFill>
                  <a:schemeClr val="tx2"/>
                </a:solidFill>
              </a:rPr>
              <a:t>Use fractional opacity instead of binary decision</a:t>
            </a:r>
          </a:p>
        </p:txBody>
      </p:sp>
      <p:pic>
        <p:nvPicPr>
          <p:cNvPr id="3" name="Picture 2"/>
          <p:cNvPicPr>
            <a:picLocks noChangeArrowheads="1"/>
          </p:cNvPicPr>
          <p:nvPr/>
        </p:nvPicPr>
        <p:blipFill>
          <a:blip r:embed="rId4"/>
          <a:stretch>
            <a:fillRect/>
          </a:stretch>
        </p:blipFill>
        <p:spPr bwMode="auto">
          <a:xfrm>
            <a:off x="1062460" y="4464458"/>
            <a:ext cx="3250803" cy="3250803"/>
          </a:xfrm>
          <a:prstGeom prst="rect">
            <a:avLst/>
          </a:prstGeom>
          <a:noFill/>
          <a:ln w="12700">
            <a:noFill/>
            <a:miter lim="800000"/>
            <a:headEnd/>
            <a:tailEnd/>
          </a:ln>
        </p:spPr>
      </p:pic>
      <p:pic>
        <p:nvPicPr>
          <p:cNvPr id="5" name="Picture 4"/>
          <p:cNvPicPr>
            <a:picLocks noChangeAspect="1" noChangeArrowheads="1"/>
          </p:cNvPicPr>
          <p:nvPr/>
        </p:nvPicPr>
        <p:blipFill>
          <a:blip r:embed="rId5"/>
          <a:stretch>
            <a:fillRect/>
          </a:stretch>
        </p:blipFill>
        <p:spPr bwMode="auto">
          <a:xfrm>
            <a:off x="10510107" y="3587420"/>
            <a:ext cx="1219051" cy="1219051"/>
          </a:xfrm>
          <a:prstGeom prst="rect">
            <a:avLst/>
          </a:prstGeom>
          <a:noFill/>
          <a:ln w="25400">
            <a:solidFill>
              <a:srgbClr val="000000"/>
            </a:solidFill>
            <a:prstDash val="solid"/>
            <a:miter lim="800000"/>
            <a:headEnd/>
            <a:tailEnd/>
          </a:ln>
        </p:spPr>
      </p:pic>
      <p:pic>
        <p:nvPicPr>
          <p:cNvPr id="6" name="Picture 5"/>
          <p:cNvPicPr>
            <a:picLocks noChangeAspect="1" noChangeArrowheads="1"/>
          </p:cNvPicPr>
          <p:nvPr/>
        </p:nvPicPr>
        <p:blipFill>
          <a:blip r:embed="rId6"/>
          <a:stretch>
            <a:fillRect/>
          </a:stretch>
        </p:blipFill>
        <p:spPr bwMode="auto">
          <a:xfrm>
            <a:off x="4325962" y="3587420"/>
            <a:ext cx="1219051" cy="1219051"/>
          </a:xfrm>
          <a:prstGeom prst="rect">
            <a:avLst/>
          </a:prstGeom>
          <a:noFill/>
          <a:ln w="25400">
            <a:solidFill>
              <a:srgbClr val="000000"/>
            </a:solidFill>
            <a:prstDash val="solid"/>
            <a:miter lim="800000"/>
            <a:headEnd/>
            <a:tailEnd/>
          </a:ln>
        </p:spPr>
      </p:pic>
      <p:sp>
        <p:nvSpPr>
          <p:cNvPr id="7" name="Rectangle 6"/>
          <p:cNvSpPr>
            <a:spLocks/>
          </p:cNvSpPr>
          <p:nvPr/>
        </p:nvSpPr>
        <p:spPr bwMode="auto">
          <a:xfrm>
            <a:off x="3221199" y="4844855"/>
            <a:ext cx="406350" cy="406532"/>
          </a:xfrm>
          <a:prstGeom prst="rect">
            <a:avLst/>
          </a:prstGeom>
          <a:noFill/>
          <a:ln w="254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sp>
        <p:nvSpPr>
          <p:cNvPr id="8" name="Rectangle 7"/>
          <p:cNvSpPr>
            <a:spLocks/>
          </p:cNvSpPr>
          <p:nvPr/>
        </p:nvSpPr>
        <p:spPr bwMode="auto">
          <a:xfrm>
            <a:off x="2156706" y="7995482"/>
            <a:ext cx="1173782" cy="415498"/>
          </a:xfrm>
          <a:prstGeom prst="rect">
            <a:avLst/>
          </a:prstGeom>
          <a:noFill/>
          <a:ln w="12700">
            <a:noFill/>
            <a:miter lim="800000"/>
            <a:headEnd type="none" w="med" len="med"/>
            <a:tailEnd type="none" w="med" len="med"/>
          </a:ln>
        </p:spPr>
        <p:txBody>
          <a:bodyPr wrap="none" lIns="0" tIns="0" rIns="0" bIns="0" anchor="ctr">
            <a:spAutoFit/>
          </a:bodyPr>
          <a:lstStyle/>
          <a:p>
            <a:r>
              <a:rPr lang="en-US" dirty="0">
                <a:solidFill>
                  <a:srgbClr val="1F497D"/>
                </a:solidFill>
                <a:latin typeface="Frutiger LT Std 55 Roman" charset="0"/>
                <a:ea typeface="Frutiger LT Std 55 Roman" charset="0"/>
                <a:cs typeface="Frutiger LT Std 55 Roman" charset="0"/>
                <a:sym typeface="Frutiger LT Std 55 Roman" charset="0"/>
              </a:rPr>
              <a:t>Aliased</a:t>
            </a:r>
          </a:p>
        </p:txBody>
      </p:sp>
      <p:sp>
        <p:nvSpPr>
          <p:cNvPr id="9" name="Rectangle 8"/>
          <p:cNvSpPr>
            <a:spLocks/>
          </p:cNvSpPr>
          <p:nvPr/>
        </p:nvSpPr>
        <p:spPr bwMode="auto">
          <a:xfrm>
            <a:off x="7916522" y="7995482"/>
            <a:ext cx="1924103" cy="415498"/>
          </a:xfrm>
          <a:prstGeom prst="rect">
            <a:avLst/>
          </a:prstGeom>
          <a:noFill/>
          <a:ln w="12700">
            <a:noFill/>
            <a:miter lim="800000"/>
            <a:headEnd type="none" w="med" len="med"/>
            <a:tailEnd type="none" w="med" len="med"/>
          </a:ln>
        </p:spPr>
        <p:txBody>
          <a:bodyPr wrap="none" lIns="0" tIns="0" rIns="0" bIns="0" anchor="ctr">
            <a:spAutoFit/>
          </a:bodyPr>
          <a:lstStyle/>
          <a:p>
            <a:r>
              <a:rPr lang="en-US" dirty="0" smtClean="0">
                <a:solidFill>
                  <a:srgbClr val="1F497D"/>
                </a:solidFill>
                <a:latin typeface="Frutiger LT Std 55 Roman" charset="0"/>
                <a:ea typeface="Frutiger LT Std 55 Roman" charset="0"/>
                <a:cs typeface="Frutiger LT Std 55 Roman" charset="0"/>
                <a:sym typeface="Frutiger LT Std 55 Roman" charset="0"/>
              </a:rPr>
              <a:t>Anti-aliased</a:t>
            </a:r>
            <a:endParaRPr lang="en-US" dirty="0">
              <a:solidFill>
                <a:srgbClr val="1F497D"/>
              </a:solidFill>
              <a:latin typeface="Frutiger LT Std 55 Roman" charset="0"/>
              <a:ea typeface="Frutiger LT Std 55 Roman" charset="0"/>
              <a:cs typeface="Frutiger LT Std 55 Roman" charset="0"/>
              <a:sym typeface="Frutiger LT Std 55 Roman" charset="0"/>
            </a:endParaRPr>
          </a:p>
        </p:txBody>
      </p:sp>
      <p:sp>
        <p:nvSpPr>
          <p:cNvPr id="10" name="Rectangle 9"/>
          <p:cNvSpPr>
            <a:spLocks/>
          </p:cNvSpPr>
          <p:nvPr/>
        </p:nvSpPr>
        <p:spPr bwMode="auto">
          <a:xfrm>
            <a:off x="9418047" y="4844855"/>
            <a:ext cx="406350" cy="406532"/>
          </a:xfrm>
          <a:prstGeom prst="rect">
            <a:avLst/>
          </a:prstGeom>
          <a:noFill/>
          <a:ln w="254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0" name="Group 29"/>
          <p:cNvGrpSpPr/>
          <p:nvPr/>
        </p:nvGrpSpPr>
        <p:grpSpPr>
          <a:xfrm>
            <a:off x="1378785" y="2939280"/>
            <a:ext cx="4245207" cy="4535925"/>
            <a:chOff x="1378785" y="2921136"/>
            <a:chExt cx="4245207" cy="4535925"/>
          </a:xfrm>
        </p:grpSpPr>
        <p:sp>
          <p:nvSpPr>
            <p:cNvPr id="23" name="Oval 22"/>
            <p:cNvSpPr/>
            <p:nvPr/>
          </p:nvSpPr>
          <p:spPr bwMode="auto">
            <a:xfrm>
              <a:off x="2086319" y="3719459"/>
              <a:ext cx="3118104" cy="3118104"/>
            </a:xfrm>
            <a:prstGeom prst="ellipse">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9" name="Freeform 28"/>
            <p:cNvSpPr/>
            <p:nvPr/>
          </p:nvSpPr>
          <p:spPr bwMode="auto">
            <a:xfrm>
              <a:off x="1378785" y="2921136"/>
              <a:ext cx="4245207" cy="4535925"/>
            </a:xfrm>
            <a:custGeom>
              <a:avLst/>
              <a:gdLst>
                <a:gd name="connsiteX0" fmla="*/ 4245207 w 4245207"/>
                <a:gd name="connsiteY0" fmla="*/ 381018 h 4535925"/>
                <a:gd name="connsiteX1" fmla="*/ 1415069 w 4245207"/>
                <a:gd name="connsiteY1" fmla="*/ 4535925 h 4535925"/>
                <a:gd name="connsiteX2" fmla="*/ 0 w 4245207"/>
                <a:gd name="connsiteY2" fmla="*/ 1778082 h 4535925"/>
                <a:gd name="connsiteX3" fmla="*/ 2412874 w 4245207"/>
                <a:gd name="connsiteY3" fmla="*/ 0 h 4535925"/>
                <a:gd name="connsiteX4" fmla="*/ 4245207 w 4245207"/>
                <a:gd name="connsiteY4" fmla="*/ 381018 h 453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207" h="4535925">
                  <a:moveTo>
                    <a:pt x="4245207" y="381018"/>
                  </a:moveTo>
                  <a:lnTo>
                    <a:pt x="1415069" y="4535925"/>
                  </a:lnTo>
                  <a:lnTo>
                    <a:pt x="0" y="1778082"/>
                  </a:lnTo>
                  <a:lnTo>
                    <a:pt x="2412874" y="0"/>
                  </a:lnTo>
                  <a:lnTo>
                    <a:pt x="4245207" y="381018"/>
                  </a:lnTo>
                  <a:close/>
                </a:path>
              </a:pathLst>
            </a:cu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
        <p:nvSpPr>
          <p:cNvPr id="26627" name="AutoShape 3"/>
          <p:cNvSpPr>
            <a:spLocks/>
          </p:cNvSpPr>
          <p:nvPr/>
        </p:nvSpPr>
        <p:spPr bwMode="auto">
          <a:xfrm>
            <a:off x="2715657" y="3664364"/>
            <a:ext cx="3796837" cy="4852979"/>
          </a:xfrm>
          <a:custGeom>
            <a:avLst/>
            <a:gdLst/>
            <a:ahLst/>
            <a:cxnLst/>
            <a:rect l="0" t="0" r="r" b="b"/>
            <a:pathLst>
              <a:path w="21600" h="21588">
                <a:moveTo>
                  <a:pt x="0" y="21588"/>
                </a:moveTo>
                <a:cubicBezTo>
                  <a:pt x="0" y="21588"/>
                  <a:pt x="1011" y="16445"/>
                  <a:pt x="7802" y="8534"/>
                </a:cubicBezTo>
                <a:cubicBezTo>
                  <a:pt x="14080" y="1219"/>
                  <a:pt x="21600" y="0"/>
                  <a:pt x="21600" y="0"/>
                </a:cubicBezTo>
                <a:cubicBezTo>
                  <a:pt x="21600" y="0"/>
                  <a:pt x="18626" y="3957"/>
                  <a:pt x="17988" y="6160"/>
                </a:cubicBezTo>
                <a:cubicBezTo>
                  <a:pt x="17487" y="7889"/>
                  <a:pt x="19450" y="9956"/>
                  <a:pt x="18277" y="11472"/>
                </a:cubicBezTo>
                <a:cubicBezTo>
                  <a:pt x="16942" y="13197"/>
                  <a:pt x="14684" y="14289"/>
                  <a:pt x="12787" y="15654"/>
                </a:cubicBezTo>
                <a:cubicBezTo>
                  <a:pt x="10973" y="16960"/>
                  <a:pt x="9034" y="17285"/>
                  <a:pt x="7369" y="18706"/>
                </a:cubicBezTo>
                <a:cubicBezTo>
                  <a:pt x="6335" y="19588"/>
                  <a:pt x="5033" y="20807"/>
                  <a:pt x="3612" y="21249"/>
                </a:cubicBezTo>
                <a:cubicBezTo>
                  <a:pt x="2485" y="21600"/>
                  <a:pt x="0" y="21588"/>
                  <a:pt x="0" y="21588"/>
                </a:cubicBezTo>
                <a:close/>
                <a:moveTo>
                  <a:pt x="0" y="21588"/>
                </a:moveTo>
              </a:path>
            </a:pathLst>
          </a:custGeom>
          <a:solidFill>
            <a:schemeClr val="accent2"/>
          </a:solidFill>
          <a:ln w="25400">
            <a:noFill/>
            <a:miter lim="800000"/>
            <a:headEnd type="none" w="med" len="med"/>
            <a:tailEnd type="none" w="med" len="med"/>
          </a:ln>
        </p:spPr>
        <p:txBody>
          <a:bodyPr lIns="0" tIns="0" rIns="0" bIns="0"/>
          <a:lstStyle/>
          <a:p>
            <a:endParaRPr lang="en-US">
              <a:solidFill>
                <a:schemeClr val="tx2"/>
              </a:solidFill>
            </a:endParaRPr>
          </a:p>
        </p:txBody>
      </p:sp>
      <p:sp>
        <p:nvSpPr>
          <p:cNvPr id="26629" name="Line 5"/>
          <p:cNvSpPr>
            <a:spLocks noChangeShapeType="1"/>
          </p:cNvSpPr>
          <p:nvPr/>
        </p:nvSpPr>
        <p:spPr bwMode="auto">
          <a:xfrm rot="10800000" flipH="1">
            <a:off x="1920641" y="5277789"/>
            <a:ext cx="1726989" cy="2531299"/>
          </a:xfrm>
          <a:prstGeom prst="line">
            <a:avLst/>
          </a:prstGeom>
          <a:noFill/>
          <a:ln w="25400">
            <a:solidFill>
              <a:srgbClr val="000000"/>
            </a:solidFill>
            <a:prstDash val="solid"/>
            <a:round/>
            <a:headEnd type="none" w="med" len="med"/>
            <a:tailEnd type="none" w="med" len="med"/>
          </a:ln>
        </p:spPr>
        <p:txBody>
          <a:bodyPr/>
          <a:lstStyle/>
          <a:p>
            <a:endParaRPr lang="en-US">
              <a:solidFill>
                <a:schemeClr val="tx2"/>
              </a:solidFill>
            </a:endParaRPr>
          </a:p>
        </p:txBody>
      </p:sp>
      <p:sp>
        <p:nvSpPr>
          <p:cNvPr id="26630" name="Line 6"/>
          <p:cNvSpPr>
            <a:spLocks noChangeShapeType="1"/>
          </p:cNvSpPr>
          <p:nvPr/>
        </p:nvSpPr>
        <p:spPr bwMode="auto">
          <a:xfrm>
            <a:off x="1965086" y="7801148"/>
            <a:ext cx="385716" cy="266787"/>
          </a:xfrm>
          <a:prstGeom prst="line">
            <a:avLst/>
          </a:prstGeom>
          <a:noFill/>
          <a:ln w="25400">
            <a:solidFill>
              <a:srgbClr val="000000"/>
            </a:solidFill>
            <a:prstDash val="solid"/>
            <a:round/>
            <a:headEnd type="stealth" w="med" len="med"/>
            <a:tailEnd type="stealth" w="med" len="med"/>
          </a:ln>
        </p:spPr>
        <p:txBody>
          <a:bodyPr/>
          <a:lstStyle/>
          <a:p>
            <a:endParaRPr lang="en-US">
              <a:solidFill>
                <a:schemeClr val="tx2"/>
              </a:solidFill>
            </a:endParaRPr>
          </a:p>
        </p:txBody>
      </p:sp>
      <p:pic>
        <p:nvPicPr>
          <p:cNvPr id="26631" name="Picture 7"/>
          <p:cNvPicPr>
            <a:picLocks noChangeAspect="1" noChangeArrowheads="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bwMode="auto">
          <a:xfrm>
            <a:off x="1824438" y="7937492"/>
            <a:ext cx="241271" cy="368255"/>
          </a:xfrm>
          <a:prstGeom prst="rect">
            <a:avLst/>
          </a:prstGeom>
          <a:noFill/>
          <a:ln w="12700">
            <a:noFill/>
            <a:miter lim="800000"/>
            <a:headEnd/>
            <a:tailEnd/>
          </a:ln>
        </p:spPr>
      </p:pic>
      <p:pic>
        <p:nvPicPr>
          <p:cNvPr id="26632" name="Picture 8"/>
          <p:cNvPicPr>
            <a:picLocks noChangeAspect="1" noChangeArrowheads="1"/>
          </p:cNvPicPr>
          <p:nvPr/>
        </p:nvPicPr>
        <p:blipFill>
          <a:blip r:embed="rId5"/>
          <a:srcRect/>
          <a:stretch>
            <a:fillRect/>
          </a:stretch>
        </p:blipFill>
        <p:spPr bwMode="auto">
          <a:xfrm>
            <a:off x="8025420" y="3816814"/>
            <a:ext cx="3568265" cy="2680572"/>
          </a:xfrm>
          <a:prstGeom prst="rect">
            <a:avLst/>
          </a:prstGeom>
          <a:noFill/>
          <a:ln w="12700">
            <a:noFill/>
            <a:miter lim="800000"/>
            <a:headEnd/>
            <a:tailEnd/>
          </a:ln>
        </p:spPr>
      </p:pic>
      <p:sp>
        <p:nvSpPr>
          <p:cNvPr id="26633" name="Line 9"/>
          <p:cNvSpPr>
            <a:spLocks noChangeShapeType="1"/>
          </p:cNvSpPr>
          <p:nvPr/>
        </p:nvSpPr>
        <p:spPr bwMode="auto">
          <a:xfrm>
            <a:off x="8041294" y="5895528"/>
            <a:ext cx="3539693"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26634" name="Line 10"/>
          <p:cNvSpPr>
            <a:spLocks noChangeShapeType="1"/>
          </p:cNvSpPr>
          <p:nvPr/>
        </p:nvSpPr>
        <p:spPr bwMode="auto">
          <a:xfrm rot="10800000" flipH="1">
            <a:off x="9811141" y="4264635"/>
            <a:ext cx="0" cy="1775403"/>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pic>
        <p:nvPicPr>
          <p:cNvPr id="26635" name="Picture 11"/>
          <p:cNvPicPr>
            <a:picLocks noChangeAspect="1" noChangeArrowheads="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bwMode="auto">
          <a:xfrm>
            <a:off x="7810448" y="6475787"/>
            <a:ext cx="4014659" cy="548640"/>
          </a:xfrm>
          <a:prstGeom prst="rect">
            <a:avLst/>
          </a:prstGeom>
          <a:noFill/>
          <a:ln w="12700">
            <a:noFill/>
            <a:miter lim="800000"/>
            <a:headEnd/>
            <a:tailEnd/>
          </a:ln>
        </p:spPr>
      </p:pic>
      <p:sp>
        <p:nvSpPr>
          <p:cNvPr id="26636" name="Line 12"/>
          <p:cNvSpPr>
            <a:spLocks noChangeShapeType="1"/>
          </p:cNvSpPr>
          <p:nvPr/>
        </p:nvSpPr>
        <p:spPr bwMode="auto">
          <a:xfrm>
            <a:off x="3622233" y="5273025"/>
            <a:ext cx="2979374" cy="2062833"/>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26638" name="Rectangle 14"/>
          <p:cNvSpPr>
            <a:spLocks/>
          </p:cNvSpPr>
          <p:nvPr/>
        </p:nvSpPr>
        <p:spPr bwMode="auto">
          <a:xfrm rot="-3342000">
            <a:off x="3822188" y="5506509"/>
            <a:ext cx="203266" cy="203175"/>
          </a:xfrm>
          <a:prstGeom prst="rect">
            <a:avLst/>
          </a:prstGeom>
          <a:noFill/>
          <a:ln w="127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sp>
        <p:nvSpPr>
          <p:cNvPr id="26639" name="Oval 15"/>
          <p:cNvSpPr>
            <a:spLocks/>
          </p:cNvSpPr>
          <p:nvPr/>
        </p:nvSpPr>
        <p:spPr bwMode="auto">
          <a:xfrm>
            <a:off x="3982552" y="5511228"/>
            <a:ext cx="152381" cy="152450"/>
          </a:xfrm>
          <a:prstGeom prst="ellipse">
            <a:avLst/>
          </a:prstGeom>
          <a:solidFill>
            <a:schemeClr val="tx1"/>
          </a:solidFill>
          <a:ln w="25400">
            <a:noFill/>
            <a:round/>
            <a:headEnd type="none" w="med" len="med"/>
            <a:tailEnd type="none" w="med" len="med"/>
          </a:ln>
        </p:spPr>
        <p:txBody>
          <a:bodyPr lIns="0" tIns="0" rIns="0" bIns="0"/>
          <a:lstStyle/>
          <a:p>
            <a:endParaRPr lang="en-US">
              <a:solidFill>
                <a:schemeClr val="tx2"/>
              </a:solidFill>
            </a:endParaRPr>
          </a:p>
        </p:txBody>
      </p:sp>
      <p:sp>
        <p:nvSpPr>
          <p:cNvPr id="26641" name="Oval 17"/>
          <p:cNvSpPr>
            <a:spLocks/>
          </p:cNvSpPr>
          <p:nvPr/>
        </p:nvSpPr>
        <p:spPr bwMode="auto">
          <a:xfrm>
            <a:off x="3563503" y="5206328"/>
            <a:ext cx="152381" cy="152450"/>
          </a:xfrm>
          <a:prstGeom prst="ellipse">
            <a:avLst/>
          </a:prstGeom>
          <a:solidFill>
            <a:schemeClr val="tx1"/>
          </a:solidFill>
          <a:ln w="25400">
            <a:noFill/>
            <a:round/>
            <a:headEnd type="none" w="med" len="med"/>
            <a:tailEnd type="none" w="med" len="med"/>
          </a:ln>
        </p:spPr>
        <p:txBody>
          <a:bodyPr lIns="0" tIns="0" rIns="0" bIns="0"/>
          <a:lstStyle/>
          <a:p>
            <a:endParaRPr lang="en-US">
              <a:solidFill>
                <a:schemeClr val="tx2"/>
              </a:solidFill>
            </a:endParaRPr>
          </a:p>
        </p:txBody>
      </p:sp>
      <p:sp>
        <p:nvSpPr>
          <p:cNvPr id="21" name="Title 20"/>
          <p:cNvSpPr>
            <a:spLocks noGrp="1"/>
          </p:cNvSpPr>
          <p:nvPr>
            <p:ph type="title"/>
          </p:nvPr>
        </p:nvSpPr>
        <p:spPr/>
        <p:txBody>
          <a:bodyPr/>
          <a:lstStyle/>
          <a:p>
            <a:r>
              <a:rPr lang="en-US" dirty="0" smtClean="0"/>
              <a:t>Pre-filtering filled shapes</a:t>
            </a:r>
            <a:endParaRPr lang="en-US" dirty="0"/>
          </a:p>
        </p:txBody>
      </p:sp>
      <p:sp>
        <p:nvSpPr>
          <p:cNvPr id="22" name="Content Placeholder 21"/>
          <p:cNvSpPr>
            <a:spLocks noGrp="1"/>
          </p:cNvSpPr>
          <p:nvPr>
            <p:ph idx="1"/>
          </p:nvPr>
        </p:nvSpPr>
        <p:spPr>
          <a:xfrm>
            <a:off x="975242" y="1409313"/>
            <a:ext cx="10846482" cy="1791991"/>
          </a:xfrm>
        </p:spPr>
        <p:txBody>
          <a:bodyPr>
            <a:spAutoFit/>
          </a:bodyPr>
          <a:lstStyle/>
          <a:p>
            <a:r>
              <a:rPr lang="en-US" dirty="0" smtClean="0">
                <a:solidFill>
                  <a:srgbClr val="1F497D"/>
                </a:solidFill>
              </a:rPr>
              <a:t>Half-space approximation with aligned kernel</a:t>
            </a:r>
          </a:p>
          <a:p>
            <a:pPr lvl="1"/>
            <a:r>
              <a:rPr lang="en-US" sz="2800" dirty="0" smtClean="0">
                <a:solidFill>
                  <a:srgbClr val="1F497D"/>
                </a:solidFill>
                <a:latin typeface="Frutiger LT Std 55 Roman"/>
                <a:cs typeface="Frutiger LT Std 55 Roman"/>
              </a:rPr>
              <a:t>[Gupta &amp; </a:t>
            </a:r>
            <a:r>
              <a:rPr lang="en-US" sz="2800" dirty="0" err="1" smtClean="0">
                <a:solidFill>
                  <a:srgbClr val="1F497D"/>
                </a:solidFill>
                <a:latin typeface="Frutiger LT Std 55 Roman"/>
                <a:cs typeface="Frutiger LT Std 55 Roman"/>
              </a:rPr>
              <a:t>Sproull</a:t>
            </a:r>
            <a:r>
              <a:rPr lang="en-US" sz="2800" dirty="0" smtClean="0">
                <a:solidFill>
                  <a:srgbClr val="1F497D"/>
                </a:solidFill>
                <a:latin typeface="Frutiger LT Std 55 Roman"/>
                <a:cs typeface="Frutiger LT Std 55 Roman"/>
              </a:rPr>
              <a:t> 1981]</a:t>
            </a:r>
          </a:p>
          <a:p>
            <a:pPr lvl="1"/>
            <a:r>
              <a:rPr lang="en-US" sz="2800" dirty="0" smtClean="0">
                <a:solidFill>
                  <a:srgbClr val="1F497D"/>
                </a:solidFill>
                <a:latin typeface="Frutiger LT Std 55 Roman"/>
                <a:cs typeface="Frutiger LT Std 55 Roman"/>
              </a:rPr>
              <a:t>[Qin et al. 2006]</a:t>
            </a:r>
            <a:endParaRPr lang="en-US" sz="2800" dirty="0">
              <a:solidFill>
                <a:srgbClr val="1F497D"/>
              </a:solidFill>
              <a:latin typeface="Frutiger LT Std 55 Roman"/>
              <a:cs typeface="Frutiger LT Std 55 Roman"/>
            </a:endParaRPr>
          </a:p>
        </p:txBody>
      </p:sp>
      <p:pic>
        <p:nvPicPr>
          <p:cNvPr id="24" name="Picture 23" descr="latex-image-3.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314087" y="5119478"/>
            <a:ext cx="194310" cy="259080"/>
          </a:xfrm>
          <a:prstGeom prst="rect">
            <a:avLst/>
          </a:prstGeom>
        </p:spPr>
      </p:pic>
      <p:pic>
        <p:nvPicPr>
          <p:cNvPr id="25" name="Picture 16"/>
          <p:cNvPicPr>
            <a:picLocks noChangeAspect="1" noChangeArrowheads="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bwMode="auto">
          <a:xfrm>
            <a:off x="4230654" y="5432360"/>
            <a:ext cx="187422" cy="208248"/>
          </a:xfrm>
          <a:prstGeom prst="rect">
            <a:avLst/>
          </a:prstGeom>
          <a:noFill/>
          <a:ln w="12700">
            <a:noFill/>
            <a:miter lim="800000"/>
            <a:headEnd/>
            <a:tailEnd/>
          </a:ln>
        </p:spPr>
      </p:pic>
      <p:sp>
        <p:nvSpPr>
          <p:cNvPr id="26" name="Oval 25"/>
          <p:cNvSpPr/>
          <p:nvPr/>
        </p:nvSpPr>
        <p:spPr bwMode="auto">
          <a:xfrm>
            <a:off x="2084832" y="3739896"/>
            <a:ext cx="3118104" cy="311810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7" name="Line 13"/>
          <p:cNvSpPr>
            <a:spLocks noChangeShapeType="1"/>
          </p:cNvSpPr>
          <p:nvPr/>
        </p:nvSpPr>
        <p:spPr bwMode="auto">
          <a:xfrm rot="10800000" flipH="1">
            <a:off x="2151481" y="3303159"/>
            <a:ext cx="3469852" cy="5097534"/>
          </a:xfrm>
          <a:prstGeom prst="line">
            <a:avLst/>
          </a:prstGeom>
          <a:noFill/>
          <a:ln w="25400">
            <a:solidFill>
              <a:srgbClr val="000000"/>
            </a:solidFill>
            <a:prstDash val="solid"/>
            <a:round/>
            <a:headEnd type="none" w="med" len="med"/>
            <a:tailEnd type="none" w="med" len="med"/>
          </a:ln>
        </p:spPr>
        <p:txBody>
          <a:bodyPr/>
          <a:lstStyle/>
          <a:p>
            <a:endParaRPr lang="en-US">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1" name="Group 30"/>
          <p:cNvGrpSpPr/>
          <p:nvPr/>
        </p:nvGrpSpPr>
        <p:grpSpPr>
          <a:xfrm>
            <a:off x="1614630" y="3247723"/>
            <a:ext cx="3918652" cy="4082332"/>
            <a:chOff x="1614630" y="3247723"/>
            <a:chExt cx="3918652" cy="4082332"/>
          </a:xfrm>
        </p:grpSpPr>
        <p:sp>
          <p:nvSpPr>
            <p:cNvPr id="29" name="Oval 28"/>
            <p:cNvSpPr/>
            <p:nvPr/>
          </p:nvSpPr>
          <p:spPr bwMode="auto">
            <a:xfrm>
              <a:off x="2084832" y="3739896"/>
              <a:ext cx="3118104" cy="3118104"/>
            </a:xfrm>
            <a:prstGeom prst="ellipse">
              <a:avLst/>
            </a:prstGeom>
            <a:solidFill>
              <a:srgbClr val="4F81B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0" name="Freeform 29"/>
            <p:cNvSpPr/>
            <p:nvPr/>
          </p:nvSpPr>
          <p:spPr bwMode="auto">
            <a:xfrm>
              <a:off x="1614630" y="3247723"/>
              <a:ext cx="3918652" cy="4082332"/>
            </a:xfrm>
            <a:custGeom>
              <a:avLst/>
              <a:gdLst>
                <a:gd name="connsiteX0" fmla="*/ 3918652 w 3918652"/>
                <a:gd name="connsiteY0" fmla="*/ 181437 h 4082332"/>
                <a:gd name="connsiteX1" fmla="*/ 1269933 w 3918652"/>
                <a:gd name="connsiteY1" fmla="*/ 4082332 h 4082332"/>
                <a:gd name="connsiteX2" fmla="*/ 0 w 3918652"/>
                <a:gd name="connsiteY2" fmla="*/ 1741795 h 4082332"/>
                <a:gd name="connsiteX3" fmla="*/ 1904900 w 3918652"/>
                <a:gd name="connsiteY3" fmla="*/ 0 h 4082332"/>
                <a:gd name="connsiteX4" fmla="*/ 3918652 w 3918652"/>
                <a:gd name="connsiteY4" fmla="*/ 181437 h 408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652" h="4082332">
                  <a:moveTo>
                    <a:pt x="3918652" y="181437"/>
                  </a:moveTo>
                  <a:lnTo>
                    <a:pt x="1269933" y="4082332"/>
                  </a:lnTo>
                  <a:lnTo>
                    <a:pt x="0" y="1741795"/>
                  </a:lnTo>
                  <a:lnTo>
                    <a:pt x="1904900" y="0"/>
                  </a:lnTo>
                  <a:lnTo>
                    <a:pt x="3918652" y="181437"/>
                  </a:lnTo>
                  <a:close/>
                </a:path>
              </a:pathLst>
            </a:cu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
        <p:nvSpPr>
          <p:cNvPr id="27649" name="Rectangle 1"/>
          <p:cNvSpPr>
            <a:spLocks noGrp="1" noChangeArrowheads="1"/>
          </p:cNvSpPr>
          <p:nvPr>
            <p:ph type="title"/>
          </p:nvPr>
        </p:nvSpPr>
        <p:spPr/>
        <p:txBody>
          <a:bodyPr/>
          <a:lstStyle/>
          <a:p>
            <a:r>
              <a:rPr lang="en-US" dirty="0" smtClean="0"/>
              <a:t>Pre-filtering stroked shapes</a:t>
            </a:r>
            <a:endParaRPr lang="en-US" dirty="0"/>
          </a:p>
        </p:txBody>
      </p:sp>
      <p:sp>
        <p:nvSpPr>
          <p:cNvPr id="21" name="Content Placeholder 20"/>
          <p:cNvSpPr>
            <a:spLocks noGrp="1"/>
          </p:cNvSpPr>
          <p:nvPr>
            <p:ph idx="1"/>
          </p:nvPr>
        </p:nvSpPr>
        <p:spPr/>
        <p:txBody>
          <a:bodyPr/>
          <a:lstStyle/>
          <a:p>
            <a:r>
              <a:rPr lang="en-US" dirty="0" smtClean="0">
                <a:solidFill>
                  <a:srgbClr val="1F497D"/>
                </a:solidFill>
              </a:rPr>
              <a:t>Using two half-space approximations</a:t>
            </a:r>
            <a:endParaRPr lang="en-US" dirty="0">
              <a:solidFill>
                <a:srgbClr val="1F497D"/>
              </a:solidFill>
            </a:endParaRPr>
          </a:p>
        </p:txBody>
      </p:sp>
      <p:sp>
        <p:nvSpPr>
          <p:cNvPr id="27651" name="AutoShape 3"/>
          <p:cNvSpPr>
            <a:spLocks/>
          </p:cNvSpPr>
          <p:nvPr/>
        </p:nvSpPr>
        <p:spPr bwMode="auto">
          <a:xfrm>
            <a:off x="3831723" y="4896665"/>
            <a:ext cx="1380991" cy="1994515"/>
          </a:xfrm>
          <a:custGeom>
            <a:avLst/>
            <a:gdLst>
              <a:gd name="connsiteX0" fmla="*/ 21497 w 21600"/>
              <a:gd name="connsiteY0" fmla="*/ 0 h 21600"/>
              <a:gd name="connsiteX1" fmla="*/ 0 w 21600"/>
              <a:gd name="connsiteY1" fmla="*/ 21458 h 21600"/>
              <a:gd name="connsiteX2" fmla="*/ 21600 w 21600"/>
              <a:gd name="connsiteY2" fmla="*/ 21600 h 21600"/>
              <a:gd name="connsiteX3" fmla="*/ 21497 w 21600"/>
              <a:gd name="connsiteY3" fmla="*/ 0 h 21600"/>
              <a:gd name="connsiteX4" fmla="*/ 21497 w 21600"/>
              <a:gd name="connsiteY4" fmla="*/ 0 h 21600"/>
              <a:gd name="connsiteX0" fmla="*/ 21497 w 21600"/>
              <a:gd name="connsiteY0" fmla="*/ 0 h 22237"/>
              <a:gd name="connsiteX1" fmla="*/ 0 w 21600"/>
              <a:gd name="connsiteY1" fmla="*/ 22237 h 22237"/>
              <a:gd name="connsiteX2" fmla="*/ 21600 w 21600"/>
              <a:gd name="connsiteY2" fmla="*/ 21600 h 22237"/>
              <a:gd name="connsiteX3" fmla="*/ 21497 w 21600"/>
              <a:gd name="connsiteY3" fmla="*/ 0 h 22237"/>
              <a:gd name="connsiteX4" fmla="*/ 21497 w 21600"/>
              <a:gd name="connsiteY4" fmla="*/ 0 h 22237"/>
              <a:gd name="connsiteX0" fmla="*/ 22269 w 22372"/>
              <a:gd name="connsiteY0" fmla="*/ 0 h 22237"/>
              <a:gd name="connsiteX1" fmla="*/ 0 w 22372"/>
              <a:gd name="connsiteY1" fmla="*/ 22237 h 22237"/>
              <a:gd name="connsiteX2" fmla="*/ 22372 w 22372"/>
              <a:gd name="connsiteY2" fmla="*/ 21600 h 22237"/>
              <a:gd name="connsiteX3" fmla="*/ 22269 w 22372"/>
              <a:gd name="connsiteY3" fmla="*/ 0 h 22237"/>
              <a:gd name="connsiteX4" fmla="*/ 22269 w 22372"/>
              <a:gd name="connsiteY4" fmla="*/ 0 h 22237"/>
              <a:gd name="connsiteX0" fmla="*/ 22269 w 22372"/>
              <a:gd name="connsiteY0" fmla="*/ 0 h 22237"/>
              <a:gd name="connsiteX1" fmla="*/ 0 w 22372"/>
              <a:gd name="connsiteY1" fmla="*/ 22237 h 22237"/>
              <a:gd name="connsiteX2" fmla="*/ 22372 w 22372"/>
              <a:gd name="connsiteY2" fmla="*/ 22237 h 22237"/>
              <a:gd name="connsiteX3" fmla="*/ 22269 w 22372"/>
              <a:gd name="connsiteY3" fmla="*/ 0 h 22237"/>
              <a:gd name="connsiteX4" fmla="*/ 22269 w 22372"/>
              <a:gd name="connsiteY4" fmla="*/ 0 h 2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 h="22237">
                <a:moveTo>
                  <a:pt x="22269" y="0"/>
                </a:moveTo>
                <a:lnTo>
                  <a:pt x="0" y="22237"/>
                </a:lnTo>
                <a:lnTo>
                  <a:pt x="22372" y="22237"/>
                </a:lnTo>
                <a:cubicBezTo>
                  <a:pt x="22338" y="15037"/>
                  <a:pt x="22303" y="7200"/>
                  <a:pt x="22269" y="0"/>
                </a:cubicBezTo>
                <a:close/>
                <a:moveTo>
                  <a:pt x="22269" y="0"/>
                </a:moveTo>
              </a:path>
            </a:pathLst>
          </a:custGeom>
          <a:solidFill>
            <a:srgbClr val="FFFFFF"/>
          </a:solidFill>
          <a:ln w="6350" cap="flat" cmpd="sng" algn="ctr">
            <a:noFill/>
            <a:prstDash val="solid"/>
            <a:miter lim="800000"/>
            <a:headEnd type="none" w="med" len="med"/>
            <a:tailEnd type="none" w="med" len="med"/>
          </a:ln>
        </p:spPr>
        <p:txBody>
          <a:bodyPr lIns="0" tIns="0" rIns="0" bIns="0"/>
          <a:lstStyle/>
          <a:p>
            <a:endParaRPr lang="en-US">
              <a:solidFill>
                <a:schemeClr val="tx2"/>
              </a:solidFill>
            </a:endParaRPr>
          </a:p>
        </p:txBody>
      </p:sp>
      <p:grpSp>
        <p:nvGrpSpPr>
          <p:cNvPr id="23" name="Group 22"/>
          <p:cNvGrpSpPr/>
          <p:nvPr/>
        </p:nvGrpSpPr>
        <p:grpSpPr>
          <a:xfrm>
            <a:off x="2839691" y="3916859"/>
            <a:ext cx="3809535" cy="4845039"/>
            <a:chOff x="2839691" y="3916859"/>
            <a:chExt cx="3809535" cy="4845039"/>
          </a:xfrm>
        </p:grpSpPr>
        <p:sp>
          <p:nvSpPr>
            <p:cNvPr id="27652" name="AutoShape 4"/>
            <p:cNvSpPr>
              <a:spLocks/>
            </p:cNvSpPr>
            <p:nvPr/>
          </p:nvSpPr>
          <p:spPr bwMode="auto">
            <a:xfrm>
              <a:off x="2839691" y="3916859"/>
              <a:ext cx="3809535" cy="4845039"/>
            </a:xfrm>
            <a:custGeom>
              <a:avLst/>
              <a:gdLst/>
              <a:ahLst/>
              <a:cxnLst/>
              <a:rect l="0" t="0" r="r" b="b"/>
              <a:pathLst>
                <a:path w="21600" h="21600">
                  <a:moveTo>
                    <a:pt x="0" y="21600"/>
                  </a:moveTo>
                  <a:cubicBezTo>
                    <a:pt x="0" y="21600"/>
                    <a:pt x="1536" y="15709"/>
                    <a:pt x="7368" y="9063"/>
                  </a:cubicBezTo>
                  <a:cubicBezTo>
                    <a:pt x="13502" y="2073"/>
                    <a:pt x="21600" y="0"/>
                    <a:pt x="21600" y="0"/>
                  </a:cubicBezTo>
                </a:path>
              </a:pathLst>
            </a:custGeom>
            <a:noFill/>
            <a:ln w="571500">
              <a:solidFill>
                <a:schemeClr val="accent2"/>
              </a:solidFill>
              <a:prstDash val="solid"/>
              <a:miter lim="800000"/>
              <a:headEnd type="none" w="med" len="med"/>
              <a:tailEnd type="none" w="med" len="med"/>
            </a:ln>
          </p:spPr>
          <p:txBody>
            <a:bodyPr lIns="0" tIns="0" rIns="0" bIns="0"/>
            <a:lstStyle/>
            <a:p>
              <a:endParaRPr lang="en-US">
                <a:solidFill>
                  <a:schemeClr val="tx2"/>
                </a:solidFill>
              </a:endParaRPr>
            </a:p>
          </p:txBody>
        </p:sp>
        <p:sp>
          <p:nvSpPr>
            <p:cNvPr id="27653" name="AutoShape 5"/>
            <p:cNvSpPr>
              <a:spLocks/>
            </p:cNvSpPr>
            <p:nvPr/>
          </p:nvSpPr>
          <p:spPr bwMode="auto">
            <a:xfrm>
              <a:off x="2839691" y="3916859"/>
              <a:ext cx="3809535" cy="4845039"/>
            </a:xfrm>
            <a:custGeom>
              <a:avLst/>
              <a:gdLst/>
              <a:ahLst/>
              <a:cxnLst/>
              <a:rect l="0" t="0" r="r" b="b"/>
              <a:pathLst>
                <a:path w="21600" h="21600">
                  <a:moveTo>
                    <a:pt x="0" y="21600"/>
                  </a:moveTo>
                  <a:cubicBezTo>
                    <a:pt x="0" y="21600"/>
                    <a:pt x="1536" y="15709"/>
                    <a:pt x="7368" y="9063"/>
                  </a:cubicBezTo>
                  <a:cubicBezTo>
                    <a:pt x="13502" y="2073"/>
                    <a:pt x="21600" y="0"/>
                    <a:pt x="21600" y="0"/>
                  </a:cubicBezTo>
                </a:path>
              </a:pathLst>
            </a:custGeom>
            <a:noFill/>
            <a:ln w="25400">
              <a:solidFill>
                <a:srgbClr val="000000"/>
              </a:solidFill>
              <a:prstDash val="solid"/>
              <a:miter lim="800000"/>
              <a:headEnd type="none" w="med" len="med"/>
              <a:tailEnd type="none" w="med" len="med"/>
            </a:ln>
          </p:spPr>
          <p:txBody>
            <a:bodyPr lIns="0" tIns="0" rIns="0" bIns="0"/>
            <a:lstStyle/>
            <a:p>
              <a:endParaRPr lang="en-US">
                <a:solidFill>
                  <a:schemeClr val="tx2"/>
                </a:solidFill>
              </a:endParaRPr>
            </a:p>
          </p:txBody>
        </p:sp>
      </p:grpSp>
      <p:pic>
        <p:nvPicPr>
          <p:cNvPr id="27655" name="Picture 7"/>
          <p:cNvPicPr>
            <a:picLocks noChangeAspect="1" noChangeArrowheads="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bwMode="auto">
          <a:xfrm>
            <a:off x="6222240" y="5542443"/>
            <a:ext cx="6196844" cy="552099"/>
          </a:xfrm>
          <a:prstGeom prst="rect">
            <a:avLst/>
          </a:prstGeom>
          <a:noFill/>
          <a:ln w="12700">
            <a:noFill/>
            <a:miter lim="800000"/>
            <a:headEnd/>
            <a:tailEnd/>
          </a:ln>
        </p:spPr>
      </p:pic>
      <p:sp>
        <p:nvSpPr>
          <p:cNvPr id="27660" name="Rectangle 12"/>
          <p:cNvSpPr>
            <a:spLocks/>
          </p:cNvSpPr>
          <p:nvPr/>
        </p:nvSpPr>
        <p:spPr bwMode="auto">
          <a:xfrm>
            <a:off x="9904791" y="5272216"/>
            <a:ext cx="2641278" cy="1181484"/>
          </a:xfrm>
          <a:prstGeom prst="rect">
            <a:avLst/>
          </a:prstGeom>
          <a:solidFill>
            <a:srgbClr val="FFFFFF"/>
          </a:solidFill>
          <a:ln w="25400">
            <a:noFill/>
            <a:miter lim="800000"/>
            <a:headEnd type="none" w="med" len="med"/>
            <a:tailEnd type="none" w="med" len="med"/>
          </a:ln>
        </p:spPr>
        <p:txBody>
          <a:bodyPr lIns="0" tIns="0" rIns="0" bIns="0"/>
          <a:lstStyle/>
          <a:p>
            <a:endParaRPr lang="en-US">
              <a:solidFill>
                <a:schemeClr val="tx2"/>
              </a:solidFill>
            </a:endParaRPr>
          </a:p>
        </p:txBody>
      </p:sp>
      <p:sp>
        <p:nvSpPr>
          <p:cNvPr id="32" name="Freeform 31"/>
          <p:cNvSpPr>
            <a:spLocks/>
          </p:cNvSpPr>
          <p:nvPr/>
        </p:nvSpPr>
        <p:spPr bwMode="auto">
          <a:xfrm>
            <a:off x="5926426" y="3009900"/>
            <a:ext cx="1473140" cy="1700389"/>
          </a:xfrm>
          <a:custGeom>
            <a:avLst/>
            <a:gdLst>
              <a:gd name="connsiteX0" fmla="*/ 160860 w 1422342"/>
              <a:gd name="connsiteY0" fmla="*/ 406400 h 1574800"/>
              <a:gd name="connsiteX1" fmla="*/ 0 w 1422342"/>
              <a:gd name="connsiteY1" fmla="*/ 804333 h 1574800"/>
              <a:gd name="connsiteX2" fmla="*/ 465647 w 1422342"/>
              <a:gd name="connsiteY2" fmla="*/ 1159933 h 1574800"/>
              <a:gd name="connsiteX3" fmla="*/ 440248 w 1422342"/>
              <a:gd name="connsiteY3" fmla="*/ 1574800 h 1574800"/>
              <a:gd name="connsiteX4" fmla="*/ 1422342 w 1422342"/>
              <a:gd name="connsiteY4" fmla="*/ 787400 h 1574800"/>
              <a:gd name="connsiteX5" fmla="*/ 524912 w 1422342"/>
              <a:gd name="connsiteY5" fmla="*/ 0 h 1574800"/>
              <a:gd name="connsiteX6" fmla="*/ 160860 w 1422342"/>
              <a:gd name="connsiteY6" fmla="*/ 406400 h 1574800"/>
              <a:gd name="connsiteX0" fmla="*/ 160860 w 1422342"/>
              <a:gd name="connsiteY0" fmla="*/ 406400 h 1574800"/>
              <a:gd name="connsiteX1" fmla="*/ 0 w 1422342"/>
              <a:gd name="connsiteY1" fmla="*/ 804333 h 1574800"/>
              <a:gd name="connsiteX2" fmla="*/ 465647 w 1422342"/>
              <a:gd name="connsiteY2" fmla="*/ 1159933 h 1574800"/>
              <a:gd name="connsiteX3" fmla="*/ 440248 w 1422342"/>
              <a:gd name="connsiteY3" fmla="*/ 1574800 h 1574800"/>
              <a:gd name="connsiteX4" fmla="*/ 1422342 w 1422342"/>
              <a:gd name="connsiteY4" fmla="*/ 787400 h 1574800"/>
              <a:gd name="connsiteX5" fmla="*/ 524912 w 1422342"/>
              <a:gd name="connsiteY5" fmla="*/ 0 h 1574800"/>
              <a:gd name="connsiteX6" fmla="*/ 160860 w 1422342"/>
              <a:gd name="connsiteY6" fmla="*/ 406400 h 1574800"/>
              <a:gd name="connsiteX0" fmla="*/ 160860 w 1422342"/>
              <a:gd name="connsiteY0" fmla="*/ 406400 h 1636889"/>
              <a:gd name="connsiteX1" fmla="*/ 0 w 1422342"/>
              <a:gd name="connsiteY1" fmla="*/ 804333 h 1636889"/>
              <a:gd name="connsiteX2" fmla="*/ 465647 w 1422342"/>
              <a:gd name="connsiteY2" fmla="*/ 1159933 h 1636889"/>
              <a:gd name="connsiteX3" fmla="*/ 440248 w 1422342"/>
              <a:gd name="connsiteY3" fmla="*/ 1574800 h 1636889"/>
              <a:gd name="connsiteX4" fmla="*/ 1422342 w 1422342"/>
              <a:gd name="connsiteY4" fmla="*/ 787400 h 1636889"/>
              <a:gd name="connsiteX5" fmla="*/ 524912 w 1422342"/>
              <a:gd name="connsiteY5" fmla="*/ 0 h 1636889"/>
              <a:gd name="connsiteX6" fmla="*/ 160860 w 1422342"/>
              <a:gd name="connsiteY6" fmla="*/ 406400 h 1636889"/>
              <a:gd name="connsiteX0" fmla="*/ 211658 w 1473140"/>
              <a:gd name="connsiteY0" fmla="*/ 469900 h 1700389"/>
              <a:gd name="connsiteX1" fmla="*/ 50798 w 1473140"/>
              <a:gd name="connsiteY1" fmla="*/ 867833 h 1700389"/>
              <a:gd name="connsiteX2" fmla="*/ 516445 w 1473140"/>
              <a:gd name="connsiteY2" fmla="*/ 1223433 h 1700389"/>
              <a:gd name="connsiteX3" fmla="*/ 491046 w 1473140"/>
              <a:gd name="connsiteY3" fmla="*/ 1638300 h 1700389"/>
              <a:gd name="connsiteX4" fmla="*/ 1473140 w 1473140"/>
              <a:gd name="connsiteY4" fmla="*/ 850900 h 1700389"/>
              <a:gd name="connsiteX5" fmla="*/ 575710 w 1473140"/>
              <a:gd name="connsiteY5" fmla="*/ 63500 h 1700389"/>
              <a:gd name="connsiteX6" fmla="*/ 211658 w 1473140"/>
              <a:gd name="connsiteY6" fmla="*/ 469900 h 1700389"/>
              <a:gd name="connsiteX0" fmla="*/ 211658 w 1473140"/>
              <a:gd name="connsiteY0" fmla="*/ 469900 h 1700389"/>
              <a:gd name="connsiteX1" fmla="*/ 50798 w 1473140"/>
              <a:gd name="connsiteY1" fmla="*/ 867833 h 1700389"/>
              <a:gd name="connsiteX2" fmla="*/ 516445 w 1473140"/>
              <a:gd name="connsiteY2" fmla="*/ 1223433 h 1700389"/>
              <a:gd name="connsiteX3" fmla="*/ 491046 w 1473140"/>
              <a:gd name="connsiteY3" fmla="*/ 1638300 h 1700389"/>
              <a:gd name="connsiteX4" fmla="*/ 1473140 w 1473140"/>
              <a:gd name="connsiteY4" fmla="*/ 850900 h 1700389"/>
              <a:gd name="connsiteX5" fmla="*/ 575710 w 1473140"/>
              <a:gd name="connsiteY5" fmla="*/ 63500 h 1700389"/>
              <a:gd name="connsiteX6" fmla="*/ 211658 w 1473140"/>
              <a:gd name="connsiteY6" fmla="*/ 469900 h 170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140" h="1700389">
                <a:moveTo>
                  <a:pt x="211658" y="469900"/>
                </a:moveTo>
                <a:cubicBezTo>
                  <a:pt x="124173" y="603956"/>
                  <a:pt x="0" y="742244"/>
                  <a:pt x="50798" y="867833"/>
                </a:cubicBezTo>
                <a:cubicBezTo>
                  <a:pt x="101596" y="993422"/>
                  <a:pt x="443070" y="1095022"/>
                  <a:pt x="516445" y="1223433"/>
                </a:cubicBezTo>
                <a:cubicBezTo>
                  <a:pt x="589820" y="1351844"/>
                  <a:pt x="331597" y="1700389"/>
                  <a:pt x="491046" y="1638300"/>
                </a:cubicBezTo>
                <a:lnTo>
                  <a:pt x="1473140" y="850900"/>
                </a:lnTo>
                <a:lnTo>
                  <a:pt x="575710" y="63500"/>
                </a:lnTo>
                <a:cubicBezTo>
                  <a:pt x="365463" y="0"/>
                  <a:pt x="299143" y="335845"/>
                  <a:pt x="211658" y="469900"/>
                </a:cubicBezTo>
                <a:close/>
              </a:path>
            </a:pathLst>
          </a:cu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3" name="Freeform 32"/>
          <p:cNvSpPr>
            <a:spLocks/>
          </p:cNvSpPr>
          <p:nvPr/>
        </p:nvSpPr>
        <p:spPr bwMode="auto">
          <a:xfrm rot="7248908">
            <a:off x="2329602" y="7452111"/>
            <a:ext cx="1814611" cy="1535329"/>
          </a:xfrm>
          <a:custGeom>
            <a:avLst/>
            <a:gdLst>
              <a:gd name="connsiteX0" fmla="*/ 160860 w 1422342"/>
              <a:gd name="connsiteY0" fmla="*/ 406400 h 1574800"/>
              <a:gd name="connsiteX1" fmla="*/ 0 w 1422342"/>
              <a:gd name="connsiteY1" fmla="*/ 804333 h 1574800"/>
              <a:gd name="connsiteX2" fmla="*/ 465647 w 1422342"/>
              <a:gd name="connsiteY2" fmla="*/ 1159933 h 1574800"/>
              <a:gd name="connsiteX3" fmla="*/ 440248 w 1422342"/>
              <a:gd name="connsiteY3" fmla="*/ 1574800 h 1574800"/>
              <a:gd name="connsiteX4" fmla="*/ 1422342 w 1422342"/>
              <a:gd name="connsiteY4" fmla="*/ 787400 h 1574800"/>
              <a:gd name="connsiteX5" fmla="*/ 524912 w 1422342"/>
              <a:gd name="connsiteY5" fmla="*/ 0 h 1574800"/>
              <a:gd name="connsiteX6" fmla="*/ 160860 w 1422342"/>
              <a:gd name="connsiteY6" fmla="*/ 406400 h 1574800"/>
              <a:gd name="connsiteX0" fmla="*/ 160860 w 1422342"/>
              <a:gd name="connsiteY0" fmla="*/ 406400 h 1574800"/>
              <a:gd name="connsiteX1" fmla="*/ 0 w 1422342"/>
              <a:gd name="connsiteY1" fmla="*/ 804333 h 1574800"/>
              <a:gd name="connsiteX2" fmla="*/ 465647 w 1422342"/>
              <a:gd name="connsiteY2" fmla="*/ 1159933 h 1574800"/>
              <a:gd name="connsiteX3" fmla="*/ 440248 w 1422342"/>
              <a:gd name="connsiteY3" fmla="*/ 1574800 h 1574800"/>
              <a:gd name="connsiteX4" fmla="*/ 1422342 w 1422342"/>
              <a:gd name="connsiteY4" fmla="*/ 787400 h 1574800"/>
              <a:gd name="connsiteX5" fmla="*/ 524912 w 1422342"/>
              <a:gd name="connsiteY5" fmla="*/ 0 h 1574800"/>
              <a:gd name="connsiteX6" fmla="*/ 160860 w 1422342"/>
              <a:gd name="connsiteY6" fmla="*/ 406400 h 1574800"/>
              <a:gd name="connsiteX0" fmla="*/ 160860 w 1422342"/>
              <a:gd name="connsiteY0" fmla="*/ 406400 h 1636889"/>
              <a:gd name="connsiteX1" fmla="*/ 0 w 1422342"/>
              <a:gd name="connsiteY1" fmla="*/ 804333 h 1636889"/>
              <a:gd name="connsiteX2" fmla="*/ 465647 w 1422342"/>
              <a:gd name="connsiteY2" fmla="*/ 1159933 h 1636889"/>
              <a:gd name="connsiteX3" fmla="*/ 440248 w 1422342"/>
              <a:gd name="connsiteY3" fmla="*/ 1574800 h 1636889"/>
              <a:gd name="connsiteX4" fmla="*/ 1422342 w 1422342"/>
              <a:gd name="connsiteY4" fmla="*/ 787400 h 1636889"/>
              <a:gd name="connsiteX5" fmla="*/ 524912 w 1422342"/>
              <a:gd name="connsiteY5" fmla="*/ 0 h 1636889"/>
              <a:gd name="connsiteX6" fmla="*/ 160860 w 1422342"/>
              <a:gd name="connsiteY6" fmla="*/ 406400 h 1636889"/>
              <a:gd name="connsiteX0" fmla="*/ 211658 w 1473140"/>
              <a:gd name="connsiteY0" fmla="*/ 469900 h 1700389"/>
              <a:gd name="connsiteX1" fmla="*/ 50798 w 1473140"/>
              <a:gd name="connsiteY1" fmla="*/ 867833 h 1700389"/>
              <a:gd name="connsiteX2" fmla="*/ 516445 w 1473140"/>
              <a:gd name="connsiteY2" fmla="*/ 1223433 h 1700389"/>
              <a:gd name="connsiteX3" fmla="*/ 491046 w 1473140"/>
              <a:gd name="connsiteY3" fmla="*/ 1638300 h 1700389"/>
              <a:gd name="connsiteX4" fmla="*/ 1473140 w 1473140"/>
              <a:gd name="connsiteY4" fmla="*/ 850900 h 1700389"/>
              <a:gd name="connsiteX5" fmla="*/ 575710 w 1473140"/>
              <a:gd name="connsiteY5" fmla="*/ 63500 h 1700389"/>
              <a:gd name="connsiteX6" fmla="*/ 211658 w 1473140"/>
              <a:gd name="connsiteY6" fmla="*/ 469900 h 1700389"/>
              <a:gd name="connsiteX0" fmla="*/ 211658 w 1473140"/>
              <a:gd name="connsiteY0" fmla="*/ 469900 h 1700389"/>
              <a:gd name="connsiteX1" fmla="*/ 50798 w 1473140"/>
              <a:gd name="connsiteY1" fmla="*/ 867833 h 1700389"/>
              <a:gd name="connsiteX2" fmla="*/ 516445 w 1473140"/>
              <a:gd name="connsiteY2" fmla="*/ 1223433 h 1700389"/>
              <a:gd name="connsiteX3" fmla="*/ 491046 w 1473140"/>
              <a:gd name="connsiteY3" fmla="*/ 1638300 h 1700389"/>
              <a:gd name="connsiteX4" fmla="*/ 1473140 w 1473140"/>
              <a:gd name="connsiteY4" fmla="*/ 850900 h 1700389"/>
              <a:gd name="connsiteX5" fmla="*/ 575710 w 1473140"/>
              <a:gd name="connsiteY5" fmla="*/ 63500 h 1700389"/>
              <a:gd name="connsiteX6" fmla="*/ 211658 w 1473140"/>
              <a:gd name="connsiteY6" fmla="*/ 469900 h 1700389"/>
              <a:gd name="connsiteX0" fmla="*/ 211658 w 1781070"/>
              <a:gd name="connsiteY0" fmla="*/ 469900 h 1700389"/>
              <a:gd name="connsiteX1" fmla="*/ 50798 w 1781070"/>
              <a:gd name="connsiteY1" fmla="*/ 867833 h 1700389"/>
              <a:gd name="connsiteX2" fmla="*/ 516445 w 1781070"/>
              <a:gd name="connsiteY2" fmla="*/ 1223433 h 1700389"/>
              <a:gd name="connsiteX3" fmla="*/ 491046 w 1781070"/>
              <a:gd name="connsiteY3" fmla="*/ 1638300 h 1700389"/>
              <a:gd name="connsiteX4" fmla="*/ 1781070 w 1781070"/>
              <a:gd name="connsiteY4" fmla="*/ 1367147 h 1700389"/>
              <a:gd name="connsiteX5" fmla="*/ 575710 w 1781070"/>
              <a:gd name="connsiteY5" fmla="*/ 63500 h 1700389"/>
              <a:gd name="connsiteX6" fmla="*/ 211658 w 1781070"/>
              <a:gd name="connsiteY6" fmla="*/ 469900 h 1700389"/>
              <a:gd name="connsiteX0" fmla="*/ 245199 w 1814611"/>
              <a:gd name="connsiteY0" fmla="*/ 304840 h 1535329"/>
              <a:gd name="connsiteX1" fmla="*/ 84339 w 1814611"/>
              <a:gd name="connsiteY1" fmla="*/ 702773 h 1535329"/>
              <a:gd name="connsiteX2" fmla="*/ 549986 w 1814611"/>
              <a:gd name="connsiteY2" fmla="*/ 1058373 h 1535329"/>
              <a:gd name="connsiteX3" fmla="*/ 524587 w 1814611"/>
              <a:gd name="connsiteY3" fmla="*/ 1473240 h 1535329"/>
              <a:gd name="connsiteX4" fmla="*/ 1814611 w 1814611"/>
              <a:gd name="connsiteY4" fmla="*/ 1202087 h 1535329"/>
              <a:gd name="connsiteX5" fmla="*/ 1555530 w 1814611"/>
              <a:gd name="connsiteY5" fmla="*/ 63500 h 1535329"/>
              <a:gd name="connsiteX6" fmla="*/ 245199 w 1814611"/>
              <a:gd name="connsiteY6" fmla="*/ 304840 h 153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611" h="1535329">
                <a:moveTo>
                  <a:pt x="245199" y="304840"/>
                </a:moveTo>
                <a:cubicBezTo>
                  <a:pt x="0" y="411386"/>
                  <a:pt x="33541" y="577184"/>
                  <a:pt x="84339" y="702773"/>
                </a:cubicBezTo>
                <a:cubicBezTo>
                  <a:pt x="135137" y="828362"/>
                  <a:pt x="476611" y="929962"/>
                  <a:pt x="549986" y="1058373"/>
                </a:cubicBezTo>
                <a:cubicBezTo>
                  <a:pt x="623361" y="1186784"/>
                  <a:pt x="365138" y="1535329"/>
                  <a:pt x="524587" y="1473240"/>
                </a:cubicBezTo>
                <a:lnTo>
                  <a:pt x="1814611" y="1202087"/>
                </a:lnTo>
                <a:lnTo>
                  <a:pt x="1555530" y="63500"/>
                </a:lnTo>
                <a:cubicBezTo>
                  <a:pt x="1345283" y="0"/>
                  <a:pt x="490398" y="198294"/>
                  <a:pt x="245199" y="304840"/>
                </a:cubicBezTo>
                <a:close/>
              </a:path>
            </a:pathLst>
          </a:cu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nvGrpSpPr>
          <p:cNvPr id="26" name="Group 25"/>
          <p:cNvGrpSpPr/>
          <p:nvPr/>
        </p:nvGrpSpPr>
        <p:grpSpPr>
          <a:xfrm>
            <a:off x="2234927" y="3168903"/>
            <a:ext cx="3952394" cy="5364321"/>
            <a:chOff x="2234927" y="3168903"/>
            <a:chExt cx="3952394" cy="5364321"/>
          </a:xfrm>
        </p:grpSpPr>
        <p:pic>
          <p:nvPicPr>
            <p:cNvPr id="27656" name="Picture 8"/>
            <p:cNvPicPr>
              <a:picLocks noChangeAspect="1" noChangeArrowheads="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bwMode="auto">
            <a:xfrm>
              <a:off x="3441280" y="4672002"/>
              <a:ext cx="977781" cy="373100"/>
            </a:xfrm>
            <a:prstGeom prst="rect">
              <a:avLst/>
            </a:prstGeom>
            <a:noFill/>
            <a:ln w="12700">
              <a:noFill/>
              <a:miter lim="800000"/>
              <a:headEnd/>
              <a:tailEnd/>
            </a:ln>
          </p:spPr>
        </p:pic>
        <p:sp>
          <p:nvSpPr>
            <p:cNvPr id="27657" name="AutoShape 9"/>
            <p:cNvSpPr>
              <a:spLocks/>
            </p:cNvSpPr>
            <p:nvPr/>
          </p:nvSpPr>
          <p:spPr bwMode="auto">
            <a:xfrm>
              <a:off x="3801600" y="5177744"/>
              <a:ext cx="301588" cy="152450"/>
            </a:xfrm>
            <a:custGeom>
              <a:avLst/>
              <a:gdLst/>
              <a:ahLst/>
              <a:cxnLst/>
              <a:rect l="0" t="0" r="r" b="b"/>
              <a:pathLst>
                <a:path w="21600" h="21600">
                  <a:moveTo>
                    <a:pt x="0" y="0"/>
                  </a:moveTo>
                  <a:cubicBezTo>
                    <a:pt x="0" y="0"/>
                    <a:pt x="9470" y="1617"/>
                    <a:pt x="13613" y="5760"/>
                  </a:cubicBezTo>
                  <a:cubicBezTo>
                    <a:pt x="16975" y="9122"/>
                    <a:pt x="21600" y="21600"/>
                    <a:pt x="21600" y="21600"/>
                  </a:cubicBezTo>
                </a:path>
              </a:pathLst>
            </a:custGeom>
            <a:noFill/>
            <a:ln w="25400">
              <a:solidFill>
                <a:srgbClr val="000000"/>
              </a:solidFill>
              <a:prstDash val="solid"/>
              <a:miter lim="800000"/>
              <a:headEnd type="stealth" w="med" len="med"/>
              <a:tailEnd type="stealth" w="med" len="med"/>
            </a:ln>
          </p:spPr>
          <p:txBody>
            <a:bodyPr lIns="0" tIns="0" rIns="0" bIns="0"/>
            <a:lstStyle/>
            <a:p>
              <a:endParaRPr lang="en-US">
                <a:solidFill>
                  <a:schemeClr val="tx2"/>
                </a:solidFill>
              </a:endParaRPr>
            </a:p>
          </p:txBody>
        </p:sp>
        <p:pic>
          <p:nvPicPr>
            <p:cNvPr id="27658" name="Picture 10"/>
            <p:cNvPicPr>
              <a:picLocks noChangeAspect="1" noChangeArrowheads="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bwMode="auto">
            <a:xfrm>
              <a:off x="2704770" y="5688333"/>
              <a:ext cx="977781" cy="373100"/>
            </a:xfrm>
            <a:prstGeom prst="rect">
              <a:avLst/>
            </a:prstGeom>
            <a:noFill/>
            <a:ln w="12700">
              <a:noFill/>
              <a:miter lim="800000"/>
              <a:headEnd/>
              <a:tailEnd/>
            </a:ln>
          </p:spPr>
        </p:pic>
        <p:sp>
          <p:nvSpPr>
            <p:cNvPr id="27659" name="AutoShape 11"/>
            <p:cNvSpPr>
              <a:spLocks/>
            </p:cNvSpPr>
            <p:nvPr/>
          </p:nvSpPr>
          <p:spPr bwMode="auto">
            <a:xfrm>
              <a:off x="3625408" y="5465175"/>
              <a:ext cx="701589" cy="477994"/>
            </a:xfrm>
            <a:custGeom>
              <a:avLst/>
              <a:gdLst/>
              <a:ahLst/>
              <a:cxnLst/>
              <a:rect l="0" t="0" r="r" b="b"/>
              <a:pathLst>
                <a:path w="21600" h="21600">
                  <a:moveTo>
                    <a:pt x="0" y="0"/>
                  </a:moveTo>
                  <a:cubicBezTo>
                    <a:pt x="0" y="0"/>
                    <a:pt x="4605" y="11966"/>
                    <a:pt x="8452" y="15626"/>
                  </a:cubicBezTo>
                  <a:cubicBezTo>
                    <a:pt x="12302" y="19288"/>
                    <a:pt x="21600" y="21600"/>
                    <a:pt x="21600" y="21600"/>
                  </a:cubicBezTo>
                </a:path>
              </a:pathLst>
            </a:custGeom>
            <a:noFill/>
            <a:ln w="25400">
              <a:solidFill>
                <a:srgbClr val="000000"/>
              </a:solidFill>
              <a:prstDash val="solid"/>
              <a:miter lim="800000"/>
              <a:headEnd type="stealth" w="med" len="med"/>
              <a:tailEnd type="stealth" w="med" len="med"/>
            </a:ln>
          </p:spPr>
          <p:txBody>
            <a:bodyPr lIns="0" tIns="0" rIns="0" bIns="0"/>
            <a:lstStyle/>
            <a:p>
              <a:endParaRPr lang="en-US">
                <a:solidFill>
                  <a:schemeClr val="tx2"/>
                </a:solidFill>
              </a:endParaRPr>
            </a:p>
          </p:txBody>
        </p:sp>
        <p:sp>
          <p:nvSpPr>
            <p:cNvPr id="27661" name="Line 13"/>
            <p:cNvSpPr>
              <a:spLocks noChangeShapeType="1"/>
            </p:cNvSpPr>
            <p:nvPr/>
          </p:nvSpPr>
          <p:spPr bwMode="auto">
            <a:xfrm rot="10800000" flipH="1">
              <a:off x="2234927" y="3168903"/>
              <a:ext cx="3469852" cy="5097534"/>
            </a:xfrm>
            <a:prstGeom prst="line">
              <a:avLst/>
            </a:prstGeom>
            <a:noFill/>
            <a:ln w="25400">
              <a:solidFill>
                <a:srgbClr val="000000"/>
              </a:solidFill>
              <a:prstDash val="solid"/>
              <a:round/>
              <a:headEnd type="none" w="med" len="med"/>
              <a:tailEnd type="none" w="med" len="med"/>
            </a:ln>
          </p:spPr>
          <p:txBody>
            <a:bodyPr/>
            <a:lstStyle/>
            <a:p>
              <a:endParaRPr lang="en-US">
                <a:solidFill>
                  <a:schemeClr val="tx2"/>
                </a:solidFill>
              </a:endParaRPr>
            </a:p>
          </p:txBody>
        </p:sp>
        <p:sp>
          <p:nvSpPr>
            <p:cNvPr id="27662" name="Line 14"/>
            <p:cNvSpPr>
              <a:spLocks noChangeShapeType="1"/>
            </p:cNvSpPr>
            <p:nvPr/>
          </p:nvSpPr>
          <p:spPr bwMode="auto">
            <a:xfrm rot="10800000" flipH="1">
              <a:off x="2717469" y="3435690"/>
              <a:ext cx="3469852" cy="5097534"/>
            </a:xfrm>
            <a:prstGeom prst="line">
              <a:avLst/>
            </a:prstGeom>
            <a:noFill/>
            <a:ln w="25400">
              <a:solidFill>
                <a:srgbClr val="000000"/>
              </a:solidFill>
              <a:prstDash val="solid"/>
              <a:round/>
              <a:headEnd type="none" w="med" len="med"/>
              <a:tailEnd type="none" w="med" len="med"/>
            </a:ln>
          </p:spPr>
          <p:txBody>
            <a:bodyPr/>
            <a:lstStyle/>
            <a:p>
              <a:endParaRPr lang="en-US">
                <a:solidFill>
                  <a:schemeClr val="tx2"/>
                </a:solidFill>
              </a:endParaRPr>
            </a:p>
          </p:txBody>
        </p:sp>
      </p:grpSp>
      <p:sp>
        <p:nvSpPr>
          <p:cNvPr id="27663" name="Line 15"/>
          <p:cNvSpPr>
            <a:spLocks noChangeShapeType="1"/>
          </p:cNvSpPr>
          <p:nvPr/>
        </p:nvSpPr>
        <p:spPr bwMode="auto">
          <a:xfrm>
            <a:off x="3622233" y="5273025"/>
            <a:ext cx="2979374" cy="2062833"/>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27664" name="Oval 16"/>
          <p:cNvSpPr>
            <a:spLocks/>
          </p:cNvSpPr>
          <p:nvPr/>
        </p:nvSpPr>
        <p:spPr bwMode="auto">
          <a:xfrm>
            <a:off x="3563503" y="5206328"/>
            <a:ext cx="152381" cy="152450"/>
          </a:xfrm>
          <a:prstGeom prst="ellipse">
            <a:avLst/>
          </a:prstGeom>
          <a:solidFill>
            <a:schemeClr val="tx1"/>
          </a:solidFill>
          <a:ln w="25400">
            <a:noFill/>
            <a:round/>
            <a:headEnd type="none" w="med" len="med"/>
            <a:tailEnd type="none" w="med" len="med"/>
          </a:ln>
        </p:spPr>
        <p:txBody>
          <a:bodyPr lIns="0" tIns="0" rIns="0" bIns="0"/>
          <a:lstStyle/>
          <a:p>
            <a:endParaRPr lang="en-US">
              <a:solidFill>
                <a:schemeClr val="tx2"/>
              </a:solidFill>
            </a:endParaRPr>
          </a:p>
        </p:txBody>
      </p:sp>
      <p:sp>
        <p:nvSpPr>
          <p:cNvPr id="25" name="Oval 16"/>
          <p:cNvSpPr>
            <a:spLocks/>
          </p:cNvSpPr>
          <p:nvPr/>
        </p:nvSpPr>
        <p:spPr bwMode="auto">
          <a:xfrm>
            <a:off x="4205737" y="5667176"/>
            <a:ext cx="152381" cy="152450"/>
          </a:xfrm>
          <a:prstGeom prst="ellipse">
            <a:avLst/>
          </a:prstGeom>
          <a:solidFill>
            <a:schemeClr val="tx1"/>
          </a:solidFill>
          <a:ln w="25400">
            <a:noFill/>
            <a:round/>
            <a:headEnd type="none" w="med" len="med"/>
            <a:tailEnd type="none" w="med" len="med"/>
          </a:ln>
        </p:spPr>
        <p:txBody>
          <a:bodyPr lIns="0" tIns="0" rIns="0" bIns="0"/>
          <a:lstStyle/>
          <a:p>
            <a:endParaRPr lang="en-US">
              <a:solidFill>
                <a:schemeClr val="tx2"/>
              </a:solidFill>
            </a:endParaRPr>
          </a:p>
        </p:txBody>
      </p:sp>
      <p:pic>
        <p:nvPicPr>
          <p:cNvPr id="24" name="Picture 23" descr="latex-image-3.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314087" y="5119478"/>
            <a:ext cx="194310" cy="259080"/>
          </a:xfrm>
          <a:prstGeom prst="rect">
            <a:avLst/>
          </a:prstGeom>
        </p:spPr>
      </p:pic>
      <p:pic>
        <p:nvPicPr>
          <p:cNvPr id="28" name="Picture 16"/>
          <p:cNvPicPr>
            <a:picLocks noChangeAspect="1" noChangeArrowheads="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bwMode="auto">
          <a:xfrm>
            <a:off x="4393102" y="5609552"/>
            <a:ext cx="187422" cy="208248"/>
          </a:xfrm>
          <a:prstGeom prst="rect">
            <a:avLst/>
          </a:prstGeom>
          <a:noFill/>
          <a:ln w="12700">
            <a:noFill/>
            <a:miter lim="800000"/>
            <a:headEnd/>
            <a:tailEnd/>
          </a:ln>
        </p:spPr>
      </p:pic>
      <p:sp>
        <p:nvSpPr>
          <p:cNvPr id="34" name="Oval 33"/>
          <p:cNvSpPr/>
          <p:nvPr/>
        </p:nvSpPr>
        <p:spPr bwMode="auto">
          <a:xfrm>
            <a:off x="2084832" y="3739896"/>
            <a:ext cx="3118104" cy="311810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7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60"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r>
              <a:rPr lang="en-US" dirty="0" smtClean="0"/>
              <a:t>Rendering multiple layers</a:t>
            </a:r>
            <a:endParaRPr lang="en-US" dirty="0"/>
          </a:p>
        </p:txBody>
      </p:sp>
      <p:sp>
        <p:nvSpPr>
          <p:cNvPr id="13" name="Content Placeholder 12"/>
          <p:cNvSpPr>
            <a:spLocks noGrp="1"/>
          </p:cNvSpPr>
          <p:nvPr>
            <p:ph idx="1"/>
          </p:nvPr>
        </p:nvSpPr>
        <p:spPr/>
        <p:txBody>
          <a:bodyPr/>
          <a:lstStyle/>
          <a:p>
            <a:r>
              <a:rPr lang="en-US" dirty="0" smtClean="0">
                <a:solidFill>
                  <a:srgbClr val="1F497D"/>
                </a:solidFill>
              </a:rPr>
              <a:t>Pseudo-code</a:t>
            </a:r>
            <a:endParaRPr lang="en-US" dirty="0">
              <a:solidFill>
                <a:srgbClr val="1F497D"/>
              </a:solidFill>
            </a:endParaRPr>
          </a:p>
        </p:txBody>
      </p:sp>
      <p:sp>
        <p:nvSpPr>
          <p:cNvPr id="9" name="Rectangle 2"/>
          <p:cNvSpPr txBox="1">
            <a:spLocks noChangeArrowheads="1"/>
          </p:cNvSpPr>
          <p:nvPr/>
        </p:nvSpPr>
        <p:spPr bwMode="auto">
          <a:xfrm>
            <a:off x="1097280" y="2432304"/>
            <a:ext cx="11161893" cy="5007743"/>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Initialize pixel color to transparent</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For each layer</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For each segment</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Increment number of intersections </a:t>
            </a:r>
            <a:r>
              <a:rPr lang="en-US" sz="3600" kern="0" dirty="0" err="1" smtClean="0">
                <a:effectLst/>
                <a:latin typeface="CMU Serif Italic"/>
                <a:cs typeface="CMU Serif Italic"/>
                <a:sym typeface="Frutiger LT Std 55 Roman" charset="0"/>
              </a:rPr>
              <a:t>h</a:t>
            </a:r>
            <a:endParaRPr lang="en-US" sz="3600" kern="0" dirty="0" smtClean="0">
              <a:effectLst/>
              <a:latin typeface="CMU Serif Italic"/>
              <a:cs typeface="CMU Serif Italic"/>
              <a:sym typeface="Frutiger LT Std 55 Roman" charset="0"/>
            </a:endParaRP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Update closest point </a:t>
            </a:r>
            <a:r>
              <a:rPr lang="en-US" sz="3600" kern="0" dirty="0" err="1" smtClean="0">
                <a:effectLst/>
                <a:latin typeface="CMU Serif Italic"/>
                <a:cs typeface="CMU Serif Italic"/>
                <a:sym typeface="Frutiger LT Std 55 Roman" charset="0"/>
              </a:rPr>
              <a:t>v</a:t>
            </a: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Compute signed distance</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Use signed distance to compute opacity</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Monotype Sorts" pitchFamily="2" charset="2"/>
              <a:buNone/>
              <a:tabLst/>
              <a:defRPr/>
            </a:pPr>
            <a:r>
              <a:rPr kumimoji="0" lang="en-US" sz="3600" b="0" i="0" u="none" strike="noStrike" kern="0" cap="none" spc="0" normalizeH="0" baseline="0" noProof="0" dirty="0" smtClean="0">
                <a:ln>
                  <a:noFill/>
                </a:ln>
                <a:solidFill>
                  <a:schemeClr val="tx1"/>
                </a:solidFill>
                <a:effectLst/>
                <a:uLnTx/>
                <a:uFillTx/>
                <a:latin typeface="Frutiger LT Std 45 Light"/>
                <a:ea typeface="+mn-ea"/>
                <a:cs typeface="Frutiger LT Std 45 Light"/>
                <a:sym typeface="Frutiger LT Std 55 Roman" charset="0"/>
              </a:rPr>
              <a:t>    Composite layer fill and stroke on pixel color</a:t>
            </a:r>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978339" y="5549340"/>
            <a:ext cx="2730500" cy="5842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AutoShape 2"/>
          <p:cNvSpPr>
            <a:spLocks/>
          </p:cNvSpPr>
          <p:nvPr/>
        </p:nvSpPr>
        <p:spPr bwMode="auto">
          <a:xfrm>
            <a:off x="7174624" y="3540203"/>
            <a:ext cx="1155559" cy="2058070"/>
          </a:xfrm>
          <a:custGeom>
            <a:avLst/>
            <a:gdLst/>
            <a:ahLst/>
            <a:cxnLst/>
            <a:rect l="0" t="0" r="r" b="b"/>
            <a:pathLst>
              <a:path w="21600" h="21600">
                <a:moveTo>
                  <a:pt x="0" y="0"/>
                </a:moveTo>
                <a:lnTo>
                  <a:pt x="3560" y="21600"/>
                </a:lnTo>
                <a:lnTo>
                  <a:pt x="10207" y="9467"/>
                </a:lnTo>
                <a:lnTo>
                  <a:pt x="16378" y="21067"/>
                </a:lnTo>
                <a:lnTo>
                  <a:pt x="21600" y="0"/>
                </a:lnTo>
                <a:lnTo>
                  <a:pt x="0" y="0"/>
                </a:lnTo>
                <a:close/>
                <a:moveTo>
                  <a:pt x="0" y="0"/>
                </a:moveTo>
              </a:path>
            </a:pathLst>
          </a:custGeom>
          <a:solidFill>
            <a:schemeClr val="accent2"/>
          </a:solidFill>
          <a:ln w="25400">
            <a:noFill/>
            <a:miter lim="800000"/>
            <a:headEnd type="none" w="med" len="med"/>
            <a:tailEnd type="none" w="med" len="med"/>
          </a:ln>
        </p:spPr>
        <p:txBody>
          <a:bodyPr lIns="0" tIns="0" rIns="0" bIns="0"/>
          <a:lstStyle/>
          <a:p>
            <a:endParaRPr lang="en-US">
              <a:solidFill>
                <a:schemeClr val="tx2"/>
              </a:solidFill>
            </a:endParaRPr>
          </a:p>
        </p:txBody>
      </p:sp>
      <p:sp>
        <p:nvSpPr>
          <p:cNvPr id="67585" name="AutoShape 1"/>
          <p:cNvSpPr>
            <a:spLocks/>
          </p:cNvSpPr>
          <p:nvPr/>
        </p:nvSpPr>
        <p:spPr bwMode="auto">
          <a:xfrm>
            <a:off x="5028586" y="4772504"/>
            <a:ext cx="876193" cy="2629756"/>
          </a:xfrm>
          <a:custGeom>
            <a:avLst/>
            <a:gdLst/>
            <a:ahLst/>
            <a:cxnLst/>
            <a:rect l="0" t="0" r="r" b="b"/>
            <a:pathLst>
              <a:path w="21600" h="21600">
                <a:moveTo>
                  <a:pt x="0" y="19617"/>
                </a:moveTo>
                <a:lnTo>
                  <a:pt x="14400" y="0"/>
                </a:lnTo>
                <a:lnTo>
                  <a:pt x="21600" y="21600"/>
                </a:lnTo>
                <a:lnTo>
                  <a:pt x="0" y="19617"/>
                </a:lnTo>
                <a:close/>
                <a:moveTo>
                  <a:pt x="0" y="19617"/>
                </a:moveTo>
              </a:path>
            </a:pathLst>
          </a:custGeom>
          <a:solidFill>
            <a:schemeClr val="accent2"/>
          </a:solidFill>
          <a:ln w="25400">
            <a:noFill/>
            <a:miter lim="800000"/>
            <a:headEnd type="none" w="med" len="med"/>
            <a:tailEnd type="none" w="med" len="med"/>
          </a:ln>
        </p:spPr>
        <p:txBody>
          <a:bodyPr lIns="0" tIns="0" rIns="0" bIns="0"/>
          <a:lstStyle/>
          <a:p>
            <a:endParaRPr lang="en-US">
              <a:solidFill>
                <a:schemeClr val="tx2"/>
              </a:solidFill>
            </a:endParaRPr>
          </a:p>
        </p:txBody>
      </p:sp>
      <p:pic>
        <p:nvPicPr>
          <p:cNvPr id="67609" name="Picture 25"/>
          <p:cNvPicPr>
            <a:picLocks noChangeAspect="1" noChangeArrowheads="1"/>
          </p:cNvPicPr>
          <p:nvPr/>
        </p:nvPicPr>
        <p:blipFill>
          <a:blip r:embed="rId3"/>
          <a:srcRect/>
          <a:stretch>
            <a:fillRect/>
          </a:stretch>
        </p:blipFill>
        <p:spPr bwMode="auto">
          <a:xfrm>
            <a:off x="3238106" y="2206269"/>
            <a:ext cx="6171447" cy="6174209"/>
          </a:xfrm>
          <a:prstGeom prst="rect">
            <a:avLst/>
          </a:prstGeom>
          <a:noFill/>
          <a:ln w="12700">
            <a:noFill/>
            <a:miter lim="800000"/>
            <a:headEnd/>
            <a:tailEnd/>
          </a:ln>
        </p:spPr>
      </p:pic>
      <p:sp>
        <p:nvSpPr>
          <p:cNvPr id="67587" name="Rectangle 3"/>
          <p:cNvSpPr>
            <a:spLocks noGrp="1" noChangeArrowheads="1"/>
          </p:cNvSpPr>
          <p:nvPr>
            <p:ph type="title"/>
          </p:nvPr>
        </p:nvSpPr>
        <p:spPr/>
        <p:txBody>
          <a:bodyPr/>
          <a:lstStyle/>
          <a:p>
            <a:r>
              <a:rPr lang="en-US" dirty="0" smtClean="0"/>
              <a:t>Super-sampling</a:t>
            </a:r>
            <a:endParaRPr lang="en-US" dirty="0"/>
          </a:p>
        </p:txBody>
      </p:sp>
      <p:sp>
        <p:nvSpPr>
          <p:cNvPr id="28" name="Content Placeholder 27"/>
          <p:cNvSpPr>
            <a:spLocks noGrp="1"/>
          </p:cNvSpPr>
          <p:nvPr>
            <p:ph idx="1"/>
          </p:nvPr>
        </p:nvSpPr>
        <p:spPr/>
        <p:txBody>
          <a:bodyPr/>
          <a:lstStyle/>
          <a:p>
            <a:r>
              <a:rPr lang="en-US" dirty="0" smtClean="0">
                <a:solidFill>
                  <a:srgbClr val="1F497D"/>
                </a:solidFill>
              </a:rPr>
              <a:t>When approximate pre-filtering breaks down</a:t>
            </a:r>
            <a:endParaRPr lang="en-US" dirty="0">
              <a:solidFill>
                <a:srgbClr val="1F497D"/>
              </a:solidFill>
            </a:endParaRPr>
          </a:p>
        </p:txBody>
      </p:sp>
      <p:grpSp>
        <p:nvGrpSpPr>
          <p:cNvPr id="2" name="Group 4"/>
          <p:cNvGrpSpPr>
            <a:grpSpLocks/>
          </p:cNvGrpSpPr>
          <p:nvPr/>
        </p:nvGrpSpPr>
        <p:grpSpPr bwMode="auto">
          <a:xfrm>
            <a:off x="4460332" y="3052682"/>
            <a:ext cx="4784141" cy="4230477"/>
            <a:chOff x="0" y="0"/>
            <a:chExt cx="3013" cy="2664"/>
          </a:xfrm>
        </p:grpSpPr>
        <p:sp>
          <p:nvSpPr>
            <p:cNvPr id="67589" name="Line 5"/>
            <p:cNvSpPr>
              <a:spLocks noChangeShapeType="1"/>
            </p:cNvSpPr>
            <p:nvPr/>
          </p:nvSpPr>
          <p:spPr bwMode="auto">
            <a:xfrm>
              <a:off x="2616" y="98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0" name="Line 6"/>
            <p:cNvSpPr>
              <a:spLocks noChangeShapeType="1"/>
            </p:cNvSpPr>
            <p:nvPr/>
          </p:nvSpPr>
          <p:spPr bwMode="auto">
            <a:xfrm>
              <a:off x="2360" y="488"/>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1" name="Line 7"/>
            <p:cNvSpPr>
              <a:spLocks noChangeShapeType="1"/>
            </p:cNvSpPr>
            <p:nvPr/>
          </p:nvSpPr>
          <p:spPr bwMode="auto">
            <a:xfrm>
              <a:off x="1976" y="736"/>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2" name="Line 8"/>
            <p:cNvSpPr>
              <a:spLocks noChangeShapeType="1"/>
            </p:cNvSpPr>
            <p:nvPr/>
          </p:nvSpPr>
          <p:spPr bwMode="auto">
            <a:xfrm>
              <a:off x="1472" y="248"/>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3" name="Line 9"/>
            <p:cNvSpPr>
              <a:spLocks noChangeShapeType="1"/>
            </p:cNvSpPr>
            <p:nvPr/>
          </p:nvSpPr>
          <p:spPr bwMode="auto">
            <a:xfrm>
              <a:off x="2400" y="194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4" name="Line 10"/>
            <p:cNvSpPr>
              <a:spLocks noChangeShapeType="1"/>
            </p:cNvSpPr>
            <p:nvPr/>
          </p:nvSpPr>
          <p:spPr bwMode="auto">
            <a:xfrm>
              <a:off x="672" y="0"/>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5" name="Line 11"/>
            <p:cNvSpPr>
              <a:spLocks noChangeShapeType="1"/>
            </p:cNvSpPr>
            <p:nvPr/>
          </p:nvSpPr>
          <p:spPr bwMode="auto">
            <a:xfrm>
              <a:off x="1920" y="2192"/>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6" name="Line 12"/>
            <p:cNvSpPr>
              <a:spLocks noChangeShapeType="1"/>
            </p:cNvSpPr>
            <p:nvPr/>
          </p:nvSpPr>
          <p:spPr bwMode="auto">
            <a:xfrm>
              <a:off x="1664" y="266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7" name="Line 13"/>
            <p:cNvSpPr>
              <a:spLocks noChangeShapeType="1"/>
            </p:cNvSpPr>
            <p:nvPr/>
          </p:nvSpPr>
          <p:spPr bwMode="auto">
            <a:xfrm>
              <a:off x="1560" y="1712"/>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8" name="Line 14"/>
            <p:cNvSpPr>
              <a:spLocks noChangeShapeType="1"/>
            </p:cNvSpPr>
            <p:nvPr/>
          </p:nvSpPr>
          <p:spPr bwMode="auto">
            <a:xfrm>
              <a:off x="1040" y="194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599" name="Line 15"/>
            <p:cNvSpPr>
              <a:spLocks noChangeShapeType="1"/>
            </p:cNvSpPr>
            <p:nvPr/>
          </p:nvSpPr>
          <p:spPr bwMode="auto">
            <a:xfrm>
              <a:off x="832" y="1472"/>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0" name="Line 16"/>
            <p:cNvSpPr>
              <a:spLocks noChangeShapeType="1"/>
            </p:cNvSpPr>
            <p:nvPr/>
          </p:nvSpPr>
          <p:spPr bwMode="auto">
            <a:xfrm>
              <a:off x="472" y="2192"/>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1" name="Line 17"/>
            <p:cNvSpPr>
              <a:spLocks noChangeShapeType="1"/>
            </p:cNvSpPr>
            <p:nvPr/>
          </p:nvSpPr>
          <p:spPr bwMode="auto">
            <a:xfrm>
              <a:off x="1240" y="2440"/>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2" name="Line 18"/>
            <p:cNvSpPr>
              <a:spLocks noChangeShapeType="1"/>
            </p:cNvSpPr>
            <p:nvPr/>
          </p:nvSpPr>
          <p:spPr bwMode="auto">
            <a:xfrm>
              <a:off x="0" y="170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3" name="Line 19"/>
            <p:cNvSpPr>
              <a:spLocks noChangeShapeType="1"/>
            </p:cNvSpPr>
            <p:nvPr/>
          </p:nvSpPr>
          <p:spPr bwMode="auto">
            <a:xfrm>
              <a:off x="264" y="1208"/>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4" name="Line 20"/>
            <p:cNvSpPr>
              <a:spLocks noChangeShapeType="1"/>
            </p:cNvSpPr>
            <p:nvPr/>
          </p:nvSpPr>
          <p:spPr bwMode="auto">
            <a:xfrm>
              <a:off x="504" y="74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5" name="Line 21"/>
            <p:cNvSpPr>
              <a:spLocks noChangeShapeType="1"/>
            </p:cNvSpPr>
            <p:nvPr/>
          </p:nvSpPr>
          <p:spPr bwMode="auto">
            <a:xfrm>
              <a:off x="968" y="488"/>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6" name="Line 22"/>
            <p:cNvSpPr>
              <a:spLocks noChangeShapeType="1"/>
            </p:cNvSpPr>
            <p:nvPr/>
          </p:nvSpPr>
          <p:spPr bwMode="auto">
            <a:xfrm>
              <a:off x="1728" y="1216"/>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7" name="Line 23"/>
            <p:cNvSpPr>
              <a:spLocks noChangeShapeType="1"/>
            </p:cNvSpPr>
            <p:nvPr/>
          </p:nvSpPr>
          <p:spPr bwMode="auto">
            <a:xfrm>
              <a:off x="1312" y="98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sp>
          <p:nvSpPr>
            <p:cNvPr id="67608" name="Line 24"/>
            <p:cNvSpPr>
              <a:spLocks noChangeShapeType="1"/>
            </p:cNvSpPr>
            <p:nvPr/>
          </p:nvSpPr>
          <p:spPr bwMode="auto">
            <a:xfrm>
              <a:off x="2232" y="1464"/>
              <a:ext cx="397" cy="0"/>
            </a:xfrm>
            <a:prstGeom prst="line">
              <a:avLst/>
            </a:prstGeom>
            <a:noFill/>
            <a:ln w="25400">
              <a:solidFill>
                <a:srgbClr val="000000"/>
              </a:solidFill>
              <a:prstDash val="solid"/>
              <a:round/>
              <a:headEnd type="none" w="med" len="med"/>
              <a:tailEnd type="stealth" w="med" len="med"/>
            </a:ln>
          </p:spPr>
          <p:txBody>
            <a:bodyPr/>
            <a:lstStyle/>
            <a:p>
              <a:endParaRPr lang="en-US">
                <a:solidFill>
                  <a:schemeClr val="tx2"/>
                </a:solidFill>
              </a:endParaRPr>
            </a:p>
          </p:txBody>
        </p:sp>
      </p:grpSp>
      <p:pic>
        <p:nvPicPr>
          <p:cNvPr id="33" name="Picture 3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76700" y="7937500"/>
            <a:ext cx="4800600" cy="10922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535380" y="2887224"/>
            <a:ext cx="355600" cy="3937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pass super-sampling</a:t>
            </a:r>
            <a:endParaRPr lang="en-US" dirty="0"/>
          </a:p>
        </p:txBody>
      </p:sp>
      <p:sp>
        <p:nvSpPr>
          <p:cNvPr id="14" name="Content Placeholder 13"/>
          <p:cNvSpPr>
            <a:spLocks noGrp="1"/>
          </p:cNvSpPr>
          <p:nvPr>
            <p:ph idx="1"/>
          </p:nvPr>
        </p:nvSpPr>
        <p:spPr/>
        <p:txBody>
          <a:bodyPr/>
          <a:lstStyle/>
          <a:p>
            <a:r>
              <a:rPr lang="en-US" dirty="0" smtClean="0">
                <a:solidFill>
                  <a:srgbClr val="1F497D"/>
                </a:solidFill>
              </a:rPr>
              <a:t>Pseudo-code</a:t>
            </a:r>
            <a:endParaRPr lang="en-US" dirty="0">
              <a:solidFill>
                <a:srgbClr val="1F497D"/>
              </a:solidFill>
            </a:endParaRPr>
          </a:p>
        </p:txBody>
      </p:sp>
      <p:sp>
        <p:nvSpPr>
          <p:cNvPr id="4" name="Rectangle 2"/>
          <p:cNvSpPr txBox="1">
            <a:spLocks noChangeArrowheads="1"/>
          </p:cNvSpPr>
          <p:nvPr/>
        </p:nvSpPr>
        <p:spPr bwMode="auto">
          <a:xfrm>
            <a:off x="1100513" y="2430881"/>
            <a:ext cx="11212732" cy="6909486"/>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solidFill>
                  <a:srgbClr val="D7454B"/>
                </a:solidFill>
                <a:effectLst/>
                <a:uLnTx/>
                <a:uFillTx/>
                <a:latin typeface="Frutiger LT Std 45 Light"/>
                <a:ea typeface="+mn-ea"/>
                <a:cs typeface="Frutiger LT Std 45 Light"/>
                <a:sym typeface="Frutiger LT Std 55 Roman" charset="0"/>
              </a:rPr>
              <a:t>Initialize all samples to transparent</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For each layer</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For each segment</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a:t>
            </a:r>
            <a:r>
              <a:rPr kumimoji="0" lang="en-US" sz="3600" u="none" strike="noStrike" kern="0" cap="none" spc="0" normalizeH="0" baseline="0" noProof="0" dirty="0" smtClean="0">
                <a:ln>
                  <a:noFill/>
                </a:ln>
                <a:solidFill>
                  <a:srgbClr val="D7454B"/>
                </a:solidFill>
                <a:effectLst/>
                <a:uLnTx/>
                <a:uFillTx/>
                <a:latin typeface="Frutiger LT Std 45 Light"/>
                <a:ea typeface="+mn-ea"/>
                <a:cs typeface="Frutiger LT Std 45 Light"/>
                <a:sym typeface="Frutiger LT Std 55 Roman" charset="0"/>
              </a:rPr>
              <a:t>For each sample </a:t>
            </a:r>
            <a:r>
              <a:rPr kumimoji="0" lang="en-US" sz="3600" u="none" strike="noStrike" kern="0" cap="none" spc="0" normalizeH="0" baseline="0" noProof="0" dirty="0" err="1" smtClean="0">
                <a:ln>
                  <a:noFill/>
                </a:ln>
                <a:solidFill>
                  <a:srgbClr val="D7454B"/>
                </a:solidFill>
                <a:effectLst/>
                <a:uLnTx/>
                <a:uFillTx/>
                <a:latin typeface="CMU Serif Italic"/>
                <a:ea typeface="+mn-ea"/>
                <a:cs typeface="CMU Serif Italic"/>
                <a:sym typeface="Frutiger LT Std 55 Roman" charset="0"/>
              </a:rPr>
              <a:t>s</a:t>
            </a:r>
            <a:endParaRPr kumimoji="0" lang="en-US" sz="3600" u="none" strike="noStrike" kern="0" cap="none" spc="0" normalizeH="0" baseline="0" noProof="0" dirty="0" smtClean="0">
              <a:ln>
                <a:noFill/>
              </a:ln>
              <a:solidFill>
                <a:srgbClr val="D7454B"/>
              </a:solidFill>
              <a:effectLst/>
              <a:uLnTx/>
              <a:uFillTx/>
              <a:latin typeface="CMU Serif Italic"/>
              <a:ea typeface="+mn-ea"/>
              <a:cs typeface="CMU Serif Italic"/>
              <a:sym typeface="Frutiger LT Std 55 Roman" charset="0"/>
            </a:endParaRP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Increment number of intersections </a:t>
            </a:r>
            <a:r>
              <a:rPr kumimoji="0" lang="en-US" sz="3600" u="none" strike="noStrike" kern="0" cap="none" spc="0" normalizeH="0" baseline="0" noProof="0" dirty="0" err="1" smtClean="0">
                <a:ln>
                  <a:noFill/>
                </a:ln>
                <a:effectLst/>
                <a:uLnTx/>
                <a:uFillTx/>
                <a:latin typeface="CMU Serif Italic"/>
                <a:ea typeface="+mn-ea"/>
                <a:cs typeface="CMU Serif Italic"/>
                <a:sym typeface="Frutiger LT Std 55 Roman" charset="0"/>
              </a:rPr>
              <a:t>h</a:t>
            </a:r>
            <a:r>
              <a:rPr kumimoji="0" lang="en-US" sz="3600" u="none" strike="noStrike" kern="0" cap="none" spc="0" normalizeH="0" baseline="-25000" noProof="0" dirty="0" err="1" smtClean="0">
                <a:ln>
                  <a:noFill/>
                </a:ln>
                <a:effectLst/>
                <a:uLnTx/>
                <a:uFillTx/>
                <a:latin typeface="CMU Serif Italic"/>
                <a:ea typeface="+mn-ea"/>
                <a:cs typeface="CMU Serif Italic"/>
                <a:sym typeface="Frutiger LT Std 55 Roman" charset="0"/>
              </a:rPr>
              <a:t>s</a:t>
            </a:r>
            <a:endParaRPr kumimoji="0" lang="en-US" sz="3600" u="none" strike="noStrike" kern="0" cap="none" spc="0" normalizeH="0" baseline="0" noProof="0" dirty="0" smtClean="0">
              <a:ln>
                <a:noFill/>
              </a:ln>
              <a:effectLst/>
              <a:uLnTx/>
              <a:uFillTx/>
              <a:latin typeface="CMU Serif Italic"/>
              <a:ea typeface="+mn-ea"/>
              <a:cs typeface="CMU Serif Italic"/>
              <a:sym typeface="Frutiger LT Std 55 Roman" charset="0"/>
            </a:endParaRP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Update closest point </a:t>
            </a:r>
            <a:r>
              <a:rPr kumimoji="0" lang="en-US" sz="3600" u="none" strike="noStrike" kern="0" cap="none" spc="0" normalizeH="0" baseline="0" noProof="0" dirty="0" err="1" smtClean="0">
                <a:ln>
                  <a:noFill/>
                </a:ln>
                <a:effectLst/>
                <a:uLnTx/>
                <a:uFillTx/>
                <a:latin typeface="CMU Serif Italic"/>
                <a:ea typeface="+mn-ea"/>
                <a:cs typeface="CMU Serif Italic"/>
                <a:sym typeface="Frutiger LT Std 55 Roman" charset="0"/>
              </a:rPr>
              <a:t>v</a:t>
            </a:r>
            <a:r>
              <a:rPr kumimoji="0" lang="en-US" sz="3600" u="none" strike="noStrike" kern="0" cap="none" spc="0" normalizeH="0" baseline="-25000" noProof="0" dirty="0" err="1" smtClean="0">
                <a:ln>
                  <a:noFill/>
                </a:ln>
                <a:effectLst/>
                <a:uLnTx/>
                <a:uFillTx/>
                <a:latin typeface="CMU Serif Italic"/>
                <a:ea typeface="+mn-ea"/>
                <a:cs typeface="CMU Serif Italic"/>
                <a:sym typeface="Frutiger LT Std 55 Roman" charset="0"/>
              </a:rPr>
              <a:t>s</a:t>
            </a: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a:t>
            </a:r>
          </a:p>
          <a:p>
            <a:pPr marL="850900" lvl="0" indent="-571500" algn="l" eaLnBrk="1" hangingPunct="1">
              <a:spcBef>
                <a:spcPts val="500"/>
              </a:spcBef>
              <a:buClr>
                <a:srgbClr val="FF9900"/>
              </a:buClr>
              <a:buSzPct val="171000"/>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a:t>
            </a:r>
            <a:r>
              <a:rPr kumimoji="0" lang="en-US" sz="3600" u="none" strike="noStrike" kern="0" cap="none" spc="0" normalizeH="0" baseline="0" noProof="0" dirty="0" smtClean="0">
                <a:ln>
                  <a:noFill/>
                </a:ln>
                <a:solidFill>
                  <a:srgbClr val="D7454B"/>
                </a:solidFill>
                <a:effectLst/>
                <a:uLnTx/>
                <a:uFillTx/>
                <a:latin typeface="Frutiger LT Std 45 Light"/>
                <a:ea typeface="+mn-ea"/>
                <a:cs typeface="Frutiger LT Std 45 Light"/>
                <a:sym typeface="Frutiger LT Std 55 Roman" charset="0"/>
              </a:rPr>
              <a:t>For each sample</a:t>
            </a:r>
            <a:r>
              <a:rPr kumimoji="0" lang="en-US" sz="3600" u="none" strike="noStrike" kern="0" cap="none" spc="0" normalizeH="0" noProof="0" dirty="0" smtClean="0">
                <a:ln>
                  <a:noFill/>
                </a:ln>
                <a:solidFill>
                  <a:srgbClr val="D7454B"/>
                </a:solidFill>
                <a:effectLst/>
                <a:uLnTx/>
                <a:uFillTx/>
                <a:latin typeface="Frutiger LT Std 45 Light"/>
                <a:ea typeface="+mn-ea"/>
                <a:cs typeface="Frutiger LT Std 45 Light"/>
                <a:sym typeface="Frutiger LT Std 55 Roman" charset="0"/>
              </a:rPr>
              <a:t> </a:t>
            </a:r>
            <a:r>
              <a:rPr lang="en-US" sz="3600" kern="0" dirty="0" err="1" smtClean="0">
                <a:solidFill>
                  <a:srgbClr val="D7454B"/>
                </a:solidFill>
                <a:effectLst/>
                <a:latin typeface="CMU Serif Italic"/>
                <a:cs typeface="CMU Serif Italic"/>
                <a:sym typeface="Frutiger LT Std 55 Roman" charset="0"/>
              </a:rPr>
              <a:t>s</a:t>
            </a:r>
            <a:endParaRPr kumimoji="0" lang="en-US" sz="3600" u="none" strike="noStrike" kern="0" cap="none" spc="0" normalizeH="0" baseline="0" noProof="0" dirty="0" smtClean="0">
              <a:ln>
                <a:noFill/>
              </a:ln>
              <a:solidFill>
                <a:srgbClr val="D7454B"/>
              </a:solidFill>
              <a:effectLst/>
              <a:uLnTx/>
              <a:uFillTx/>
              <a:latin typeface="Frutiger LT Std 45 Light"/>
              <a:ea typeface="+mn-ea"/>
              <a:cs typeface="Frutiger LT Std 45 Light"/>
              <a:sym typeface="Frutiger LT Std 55 Roman" charset="0"/>
            </a:endParaRP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Compute signed distance </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Use signed distance to compute opacity</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effectLst/>
                <a:uLnTx/>
                <a:uFillTx/>
                <a:latin typeface="Frutiger LT Std 45 Light"/>
                <a:ea typeface="+mn-ea"/>
                <a:cs typeface="Frutiger LT Std 45 Light"/>
                <a:sym typeface="Frutiger LT Std 55 Roman" charset="0"/>
              </a:rPr>
              <a:t>        Composite layer fill and stroke on sample</a:t>
            </a:r>
          </a:p>
          <a:p>
            <a:pPr marL="850900" marR="0" lvl="0" indent="-571500" algn="l" defTabSz="914400" rtl="0" eaLnBrk="1" fontAlgn="base" latinLnBrk="0" hangingPunct="1">
              <a:lnSpc>
                <a:spcPct val="100000"/>
              </a:lnSpc>
              <a:spcBef>
                <a:spcPts val="500"/>
              </a:spcBef>
              <a:spcAft>
                <a:spcPct val="0"/>
              </a:spcAft>
              <a:buClr>
                <a:srgbClr val="FF9900"/>
              </a:buClr>
              <a:buSzPct val="171000"/>
              <a:buFont typeface="Frutiger LT Std 55 Roman" charset="0"/>
              <a:buNone/>
              <a:tabLst/>
              <a:defRPr/>
            </a:pPr>
            <a:r>
              <a:rPr kumimoji="0" lang="en-US" sz="3600" u="none" strike="noStrike" kern="0" cap="none" spc="0" normalizeH="0" baseline="0" noProof="0" dirty="0" smtClean="0">
                <a:ln>
                  <a:noFill/>
                </a:ln>
                <a:solidFill>
                  <a:srgbClr val="D7454B"/>
                </a:solidFill>
                <a:effectLst/>
                <a:uLnTx/>
                <a:uFillTx/>
                <a:latin typeface="Frutiger LT Std 45 Light"/>
                <a:ea typeface="+mn-ea"/>
                <a:cs typeface="Frutiger LT Std 45 Light"/>
                <a:sym typeface="Frutiger LT Std 55 Roman" charset="0"/>
              </a:rPr>
              <a:t>Return weighted sample average color</a:t>
            </a:r>
            <a:endParaRPr kumimoji="0" lang="en-US" sz="3600" u="none" strike="noStrike" kern="0" cap="none" spc="0" normalizeH="0" baseline="0" noProof="0" dirty="0">
              <a:ln>
                <a:noFill/>
              </a:ln>
              <a:solidFill>
                <a:srgbClr val="D7454B"/>
              </a:solidFill>
              <a:effectLst/>
              <a:uLnTx/>
              <a:uFillTx/>
              <a:latin typeface="Frutiger LT Std 45 Light"/>
              <a:ea typeface="+mn-ea"/>
              <a:cs typeface="Frutiger LT Std 45 Light"/>
              <a:sym typeface="Frutiger LT Std 55 Roman" charset="0"/>
            </a:endParaRPr>
          </a:p>
        </p:txBody>
      </p:sp>
      <p:pic>
        <p:nvPicPr>
          <p:cNvPr id="9" name="Picture 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499075" y="6761242"/>
            <a:ext cx="3289300" cy="584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Anti-aliasing comparison</a:t>
            </a:r>
            <a:endParaRPr lang="en-US" dirty="0"/>
          </a:p>
        </p:txBody>
      </p:sp>
      <p:sp>
        <p:nvSpPr>
          <p:cNvPr id="5" name="Rectangle 3"/>
          <p:cNvSpPr>
            <a:spLocks/>
          </p:cNvSpPr>
          <p:nvPr/>
        </p:nvSpPr>
        <p:spPr bwMode="auto">
          <a:xfrm>
            <a:off x="1316286" y="4712473"/>
            <a:ext cx="2086724" cy="369332"/>
          </a:xfrm>
          <a:prstGeom prst="rect">
            <a:avLst/>
          </a:prstGeom>
          <a:noFill/>
          <a:ln w="12700">
            <a:noFill/>
            <a:miter lim="800000"/>
            <a:headEnd type="none" w="med" len="med"/>
            <a:tailEnd type="none" w="med" len="med"/>
          </a:ln>
        </p:spPr>
        <p:txBody>
          <a:bodyPr wrap="none" lIns="0" tIns="0" rIns="0" bIns="0" anchor="ctr">
            <a:spAutoFit/>
          </a:bodyPr>
          <a:lstStyle/>
          <a:p>
            <a:r>
              <a:rPr lang="en-US" sz="2400" dirty="0" smtClean="0">
                <a:solidFill>
                  <a:schemeClr val="tx2"/>
                </a:solidFill>
                <a:latin typeface="Frutiger LT Std 55 Roman" charset="0"/>
                <a:ea typeface="Frutiger LT Std 55 Roman" charset="0"/>
                <a:cs typeface="Frutiger LT Std 55 Roman" charset="0"/>
                <a:sym typeface="Frutiger LT Std 55 Roman" charset="0"/>
              </a:rPr>
              <a:t>Original signal</a:t>
            </a:r>
            <a:endParaRPr lang="en-US" sz="2400" dirty="0">
              <a:solidFill>
                <a:schemeClr val="tx2"/>
              </a:solidFill>
              <a:latin typeface="Frutiger LT Std 55 Roman" charset="0"/>
              <a:ea typeface="Frutiger LT Std 55 Roman" charset="0"/>
              <a:cs typeface="Frutiger LT Std 55 Roman" charset="0"/>
              <a:sym typeface="Frutiger LT Std 55 Roman" charset="0"/>
            </a:endParaRPr>
          </a:p>
        </p:txBody>
      </p:sp>
      <p:grpSp>
        <p:nvGrpSpPr>
          <p:cNvPr id="21" name="Group 20"/>
          <p:cNvGrpSpPr/>
          <p:nvPr/>
        </p:nvGrpSpPr>
        <p:grpSpPr>
          <a:xfrm>
            <a:off x="4969606" y="1800536"/>
            <a:ext cx="2946040" cy="6478520"/>
            <a:chOff x="5100298" y="1800536"/>
            <a:chExt cx="2946040" cy="6478520"/>
          </a:xfrm>
        </p:grpSpPr>
        <p:pic>
          <p:nvPicPr>
            <p:cNvPr id="7" name="Picture 5"/>
            <p:cNvPicPr>
              <a:picLocks noChangeAspect="1" noChangeArrowheads="1"/>
            </p:cNvPicPr>
            <p:nvPr/>
          </p:nvPicPr>
          <p:blipFill>
            <a:blip r:embed="rId3"/>
            <a:stretch>
              <a:fillRect/>
            </a:stretch>
          </p:blipFill>
          <p:spPr bwMode="auto">
            <a:xfrm>
              <a:off x="5100298" y="1800536"/>
              <a:ext cx="2946040" cy="2895246"/>
            </a:xfrm>
            <a:prstGeom prst="rect">
              <a:avLst/>
            </a:prstGeom>
            <a:noFill/>
            <a:ln w="12700">
              <a:noFill/>
              <a:miter lim="800000"/>
              <a:headEnd/>
              <a:tailEnd/>
            </a:ln>
          </p:spPr>
        </p:pic>
        <p:pic>
          <p:nvPicPr>
            <p:cNvPr id="8" name="Picture 6"/>
            <p:cNvPicPr>
              <a:picLocks noChangeAspect="1" noChangeArrowheads="1"/>
            </p:cNvPicPr>
            <p:nvPr/>
          </p:nvPicPr>
          <p:blipFill>
            <a:blip r:embed="rId4"/>
            <a:stretch>
              <a:fillRect/>
            </a:stretch>
          </p:blipFill>
          <p:spPr bwMode="auto">
            <a:xfrm>
              <a:off x="5100298" y="5383810"/>
              <a:ext cx="2946040" cy="2895246"/>
            </a:xfrm>
            <a:prstGeom prst="rect">
              <a:avLst/>
            </a:prstGeom>
            <a:noFill/>
            <a:ln w="12700">
              <a:noFill/>
              <a:miter lim="800000"/>
              <a:headEnd/>
              <a:tailEnd/>
            </a:ln>
          </p:spPr>
        </p:pic>
      </p:grpSp>
      <p:sp>
        <p:nvSpPr>
          <p:cNvPr id="9" name="Rectangle 7"/>
          <p:cNvSpPr>
            <a:spLocks/>
          </p:cNvSpPr>
          <p:nvPr/>
        </p:nvSpPr>
        <p:spPr bwMode="auto">
          <a:xfrm>
            <a:off x="5424964" y="4712473"/>
            <a:ext cx="2035325" cy="369332"/>
          </a:xfrm>
          <a:prstGeom prst="rect">
            <a:avLst/>
          </a:prstGeom>
          <a:noFill/>
          <a:ln w="12700">
            <a:noFill/>
            <a:miter lim="800000"/>
            <a:headEnd type="none" w="med" len="med"/>
            <a:tailEnd type="none" w="med" len="med"/>
          </a:ln>
        </p:spPr>
        <p:txBody>
          <a:bodyPr wrap="none" lIns="0" tIns="0" rIns="0" bIns="0" anchor="ctr">
            <a:spAutoFit/>
          </a:bodyPr>
          <a:lstStyle/>
          <a:p>
            <a:r>
              <a:rPr lang="en-US" sz="2400" dirty="0">
                <a:solidFill>
                  <a:schemeClr val="tx2"/>
                </a:solidFill>
                <a:latin typeface="Frutiger LT Std 55 Roman" charset="0"/>
                <a:ea typeface="Frutiger LT Std 55 Roman" charset="0"/>
                <a:cs typeface="Frutiger LT Std 55 Roman" charset="0"/>
                <a:sym typeface="Frutiger LT Std 55 Roman" charset="0"/>
              </a:rPr>
              <a:t>Point sampled</a:t>
            </a:r>
          </a:p>
        </p:txBody>
      </p:sp>
      <p:sp>
        <p:nvSpPr>
          <p:cNvPr id="10" name="Rectangle 8"/>
          <p:cNvSpPr>
            <a:spLocks/>
          </p:cNvSpPr>
          <p:nvPr/>
        </p:nvSpPr>
        <p:spPr bwMode="auto">
          <a:xfrm>
            <a:off x="9727697" y="4712473"/>
            <a:ext cx="1625059" cy="369332"/>
          </a:xfrm>
          <a:prstGeom prst="rect">
            <a:avLst/>
          </a:prstGeom>
          <a:noFill/>
          <a:ln w="12700">
            <a:noFill/>
            <a:miter lim="800000"/>
            <a:headEnd type="none" w="med" len="med"/>
            <a:tailEnd type="none" w="med" len="med"/>
          </a:ln>
        </p:spPr>
        <p:txBody>
          <a:bodyPr wrap="none" lIns="0" tIns="0" rIns="0" bIns="0" anchor="ctr">
            <a:spAutoFit/>
          </a:bodyPr>
          <a:lstStyle/>
          <a:p>
            <a:r>
              <a:rPr lang="en-US" sz="2400" dirty="0">
                <a:solidFill>
                  <a:schemeClr val="tx2"/>
                </a:solidFill>
                <a:latin typeface="Frutiger LT Std 55 Roman" charset="0"/>
                <a:ea typeface="Frutiger LT Std 55 Roman" charset="0"/>
                <a:cs typeface="Frutiger LT Std 55 Roman" charset="0"/>
                <a:sym typeface="Frutiger LT Std 55 Roman" charset="0"/>
              </a:rPr>
              <a:t>Pre-filtered</a:t>
            </a:r>
          </a:p>
        </p:txBody>
      </p:sp>
      <p:sp>
        <p:nvSpPr>
          <p:cNvPr id="11" name="Rectangle 9"/>
          <p:cNvSpPr>
            <a:spLocks/>
          </p:cNvSpPr>
          <p:nvPr/>
        </p:nvSpPr>
        <p:spPr bwMode="auto">
          <a:xfrm>
            <a:off x="5119957" y="8324776"/>
            <a:ext cx="2645338" cy="738664"/>
          </a:xfrm>
          <a:prstGeom prst="rect">
            <a:avLst/>
          </a:prstGeom>
          <a:noFill/>
          <a:ln w="12700">
            <a:noFill/>
            <a:miter lim="800000"/>
            <a:headEnd type="none" w="med" len="med"/>
            <a:tailEnd type="none" w="med" len="med"/>
          </a:ln>
        </p:spPr>
        <p:txBody>
          <a:bodyPr wrap="none" lIns="0" tIns="0" rIns="0" bIns="0" anchor="t">
            <a:spAutoFit/>
          </a:bodyPr>
          <a:lstStyle/>
          <a:p>
            <a:r>
              <a:rPr lang="en-US" sz="2400" dirty="0" smtClean="0">
                <a:solidFill>
                  <a:schemeClr val="tx2"/>
                </a:solidFill>
                <a:latin typeface="Frutiger LT Std 55 Roman" charset="0"/>
                <a:ea typeface="Frutiger LT Std 55 Roman" charset="0"/>
                <a:cs typeface="Frutiger LT Std 55 Roman" charset="0"/>
                <a:sym typeface="Frutiger LT Std 55 Roman" charset="0"/>
              </a:rPr>
              <a:t>Pre-filtering +</a:t>
            </a:r>
          </a:p>
          <a:p>
            <a:r>
              <a:rPr lang="en-US" sz="2400" dirty="0" smtClean="0">
                <a:solidFill>
                  <a:schemeClr val="tx2"/>
                </a:solidFill>
                <a:latin typeface="Frutiger LT Std 55 Roman" charset="0"/>
                <a:ea typeface="Frutiger LT Std 55 Roman" charset="0"/>
                <a:cs typeface="Frutiger LT Std 55 Roman" charset="0"/>
                <a:sym typeface="Frutiger LT Std 55 Roman" charset="0"/>
              </a:rPr>
              <a:t>8X super</a:t>
            </a:r>
            <a:r>
              <a:rPr lang="en-US" sz="2400" dirty="0">
                <a:solidFill>
                  <a:schemeClr val="tx2"/>
                </a:solidFill>
                <a:latin typeface="Frutiger LT Std 55 Roman" charset="0"/>
                <a:ea typeface="Frutiger LT Std 55 Roman" charset="0"/>
                <a:cs typeface="Frutiger LT Std 55 Roman" charset="0"/>
                <a:sym typeface="Frutiger LT Std 55 Roman" charset="0"/>
              </a:rPr>
              <a:t>-</a:t>
            </a:r>
            <a:r>
              <a:rPr lang="en-US" sz="2400" dirty="0" smtClean="0">
                <a:solidFill>
                  <a:schemeClr val="tx2"/>
                </a:solidFill>
                <a:latin typeface="Frutiger LT Std 55 Roman" charset="0"/>
                <a:ea typeface="Frutiger LT Std 55 Roman" charset="0"/>
                <a:cs typeface="Frutiger LT Std 55 Roman" charset="0"/>
                <a:sym typeface="Frutiger LT Std 55 Roman" charset="0"/>
              </a:rPr>
              <a:t>sampling</a:t>
            </a:r>
            <a:endParaRPr lang="en-US" sz="2400" dirty="0">
              <a:solidFill>
                <a:schemeClr val="tx2"/>
              </a:solidFill>
              <a:latin typeface="Frutiger LT Std 55 Roman" charset="0"/>
              <a:ea typeface="Frutiger LT Std 55 Roman" charset="0"/>
              <a:cs typeface="Frutiger LT Std 55 Roman" charset="0"/>
              <a:sym typeface="Frutiger LT Std 55 Roman" charset="0"/>
            </a:endParaRPr>
          </a:p>
        </p:txBody>
      </p:sp>
      <p:grpSp>
        <p:nvGrpSpPr>
          <p:cNvPr id="22" name="Group 21"/>
          <p:cNvGrpSpPr/>
          <p:nvPr/>
        </p:nvGrpSpPr>
        <p:grpSpPr>
          <a:xfrm>
            <a:off x="884898" y="1775139"/>
            <a:ext cx="2949501" cy="6505618"/>
            <a:chOff x="793267" y="1775139"/>
            <a:chExt cx="2949501" cy="6505618"/>
          </a:xfrm>
        </p:grpSpPr>
        <p:pic>
          <p:nvPicPr>
            <p:cNvPr id="4" name="Picture 2"/>
            <p:cNvPicPr>
              <a:picLocks noChangeAspect="1" noChangeArrowheads="1"/>
            </p:cNvPicPr>
            <p:nvPr/>
          </p:nvPicPr>
          <p:blipFill>
            <a:blip r:embed="rId5"/>
            <a:stretch>
              <a:fillRect/>
            </a:stretch>
          </p:blipFill>
          <p:spPr bwMode="auto">
            <a:xfrm>
              <a:off x="794997" y="1775139"/>
              <a:ext cx="2946040" cy="2946040"/>
            </a:xfrm>
            <a:prstGeom prst="rect">
              <a:avLst/>
            </a:prstGeom>
            <a:noFill/>
            <a:ln w="12700">
              <a:noFill/>
              <a:miter lim="800000"/>
              <a:headEnd/>
              <a:tailEnd/>
            </a:ln>
          </p:spPr>
        </p:pic>
        <p:pic>
          <p:nvPicPr>
            <p:cNvPr id="13" name="Picture 12" descr="crop-reschart-p144-point.png"/>
            <p:cNvPicPr>
              <a:picLocks noChangeAspect="1"/>
            </p:cNvPicPr>
            <p:nvPr/>
          </p:nvPicPr>
          <p:blipFill>
            <a:blip r:embed="rId6"/>
            <a:stretch>
              <a:fillRect/>
            </a:stretch>
          </p:blipFill>
          <p:spPr>
            <a:xfrm>
              <a:off x="793267" y="5382109"/>
              <a:ext cx="2949501" cy="2898648"/>
            </a:xfrm>
            <a:prstGeom prst="rect">
              <a:avLst/>
            </a:prstGeom>
          </p:spPr>
        </p:pic>
      </p:grpSp>
      <p:sp>
        <p:nvSpPr>
          <p:cNvPr id="14" name="Rectangle 13"/>
          <p:cNvSpPr/>
          <p:nvPr/>
        </p:nvSpPr>
        <p:spPr>
          <a:xfrm>
            <a:off x="933335" y="8240121"/>
            <a:ext cx="2852626" cy="523220"/>
          </a:xfrm>
          <a:prstGeom prst="rect">
            <a:avLst/>
          </a:prstGeom>
        </p:spPr>
        <p:txBody>
          <a:bodyPr wrap="none" anchor="t">
            <a:spAutoFit/>
          </a:bodyPr>
          <a:lstStyle/>
          <a:p>
            <a:r>
              <a:rPr lang="en-US" sz="2400" dirty="0" smtClean="0">
                <a:solidFill>
                  <a:schemeClr val="tx2"/>
                </a:solidFill>
                <a:latin typeface="Frutiger LT Std 55 Roman" charset="0"/>
                <a:ea typeface="Frutiger LT Std 55 Roman" charset="0"/>
                <a:cs typeface="Frutiger LT Std 55 Roman" charset="0"/>
                <a:sym typeface="Frutiger LT Std 55 Roman" charset="0"/>
              </a:rPr>
              <a:t>8X super</a:t>
            </a:r>
            <a:r>
              <a:rPr lang="en-US" sz="2800" dirty="0" smtClean="0">
                <a:solidFill>
                  <a:schemeClr val="tx2"/>
                </a:solidFill>
                <a:latin typeface="Frutiger LT Std 55 Roman" charset="0"/>
                <a:ea typeface="Frutiger LT Std 55 Roman" charset="0"/>
                <a:cs typeface="Frutiger LT Std 55 Roman" charset="0"/>
                <a:sym typeface="Frutiger LT Std 55 Roman" charset="0"/>
              </a:rPr>
              <a:t>-</a:t>
            </a:r>
            <a:r>
              <a:rPr lang="en-US" sz="2400" dirty="0" smtClean="0">
                <a:solidFill>
                  <a:schemeClr val="tx2"/>
                </a:solidFill>
                <a:latin typeface="Frutiger LT Std 55 Roman" charset="0"/>
                <a:ea typeface="Frutiger LT Std 55 Roman" charset="0"/>
                <a:cs typeface="Frutiger LT Std 55 Roman" charset="0"/>
                <a:sym typeface="Frutiger LT Std 55 Roman" charset="0"/>
              </a:rPr>
              <a:t>sampling</a:t>
            </a:r>
          </a:p>
        </p:txBody>
      </p:sp>
      <p:grpSp>
        <p:nvGrpSpPr>
          <p:cNvPr id="20" name="Group 19"/>
          <p:cNvGrpSpPr/>
          <p:nvPr/>
        </p:nvGrpSpPr>
        <p:grpSpPr>
          <a:xfrm>
            <a:off x="9065476" y="1800536"/>
            <a:ext cx="2949501" cy="6480221"/>
            <a:chOff x="8769937" y="1800536"/>
            <a:chExt cx="2949501" cy="6480221"/>
          </a:xfrm>
        </p:grpSpPr>
        <p:pic>
          <p:nvPicPr>
            <p:cNvPr id="6" name="Picture 4"/>
            <p:cNvPicPr>
              <a:picLocks noChangeAspect="1" noChangeArrowheads="1"/>
            </p:cNvPicPr>
            <p:nvPr/>
          </p:nvPicPr>
          <p:blipFill>
            <a:blip r:embed="rId7"/>
            <a:stretch>
              <a:fillRect/>
            </a:stretch>
          </p:blipFill>
          <p:spPr bwMode="auto">
            <a:xfrm>
              <a:off x="8771667" y="1800536"/>
              <a:ext cx="2946040" cy="2895246"/>
            </a:xfrm>
            <a:prstGeom prst="rect">
              <a:avLst/>
            </a:prstGeom>
            <a:noFill/>
            <a:ln w="12700">
              <a:noFill/>
              <a:miter lim="800000"/>
              <a:headEnd/>
              <a:tailEnd/>
            </a:ln>
          </p:spPr>
        </p:pic>
        <p:pic>
          <p:nvPicPr>
            <p:cNvPr id="15" name="Picture 14" descr="crop-reschart-bruteforce-point.png"/>
            <p:cNvPicPr>
              <a:picLocks noChangeAspect="1"/>
            </p:cNvPicPr>
            <p:nvPr/>
          </p:nvPicPr>
          <p:blipFill>
            <a:blip r:embed="rId8"/>
            <a:stretch>
              <a:fillRect/>
            </a:stretch>
          </p:blipFill>
          <p:spPr>
            <a:xfrm>
              <a:off x="8769937" y="5382109"/>
              <a:ext cx="2949501" cy="2898648"/>
            </a:xfrm>
            <a:prstGeom prst="rect">
              <a:avLst/>
            </a:prstGeom>
          </p:spPr>
        </p:pic>
      </p:grpSp>
      <p:sp>
        <p:nvSpPr>
          <p:cNvPr id="19" name="Rectangle 18"/>
          <p:cNvSpPr/>
          <p:nvPr/>
        </p:nvSpPr>
        <p:spPr>
          <a:xfrm>
            <a:off x="8918578" y="8240121"/>
            <a:ext cx="3243297" cy="523220"/>
          </a:xfrm>
          <a:prstGeom prst="rect">
            <a:avLst/>
          </a:prstGeom>
        </p:spPr>
        <p:txBody>
          <a:bodyPr wrap="none" anchor="t">
            <a:spAutoFit/>
          </a:bodyPr>
          <a:lstStyle/>
          <a:p>
            <a:r>
              <a:rPr lang="en-US" sz="2400" dirty="0" smtClean="0">
                <a:solidFill>
                  <a:schemeClr val="tx2"/>
                </a:solidFill>
                <a:latin typeface="Frutiger LT Std 55 Roman" charset="0"/>
                <a:ea typeface="Frutiger LT Std 55 Roman" charset="0"/>
                <a:cs typeface="Frutiger LT Std 55 Roman" charset="0"/>
                <a:sym typeface="Frutiger LT Std 55 Roman" charset="0"/>
              </a:rPr>
              <a:t>400X</a:t>
            </a:r>
            <a:r>
              <a:rPr lang="en-US" sz="2800" dirty="0" smtClean="0">
                <a:solidFill>
                  <a:schemeClr val="tx2"/>
                </a:solidFill>
                <a:latin typeface="Frutiger LT Std 55 Roman" charset="0"/>
                <a:ea typeface="Frutiger LT Std 55 Roman" charset="0"/>
                <a:cs typeface="Frutiger LT Std 55 Roman" charset="0"/>
                <a:sym typeface="Frutiger LT Std 55 Roman" charset="0"/>
              </a:rPr>
              <a:t> </a:t>
            </a:r>
            <a:r>
              <a:rPr lang="en-US" sz="2400" dirty="0" smtClean="0">
                <a:solidFill>
                  <a:schemeClr val="tx2"/>
                </a:solidFill>
                <a:latin typeface="Frutiger LT Std 55 Roman" charset="0"/>
                <a:ea typeface="Frutiger LT Std 55 Roman" charset="0"/>
                <a:cs typeface="Frutiger LT Std 55 Roman" charset="0"/>
                <a:sym typeface="Frutiger LT Std 55 Roman" charset="0"/>
              </a:rPr>
              <a:t>Super</a:t>
            </a:r>
            <a:r>
              <a:rPr lang="en-US" sz="2800" dirty="0" smtClean="0">
                <a:solidFill>
                  <a:schemeClr val="tx2"/>
                </a:solidFill>
                <a:latin typeface="Frutiger LT Std 55 Roman" charset="0"/>
                <a:ea typeface="Frutiger LT Std 55 Roman" charset="0"/>
                <a:cs typeface="Frutiger LT Std 55 Roman" charset="0"/>
                <a:sym typeface="Frutiger LT Std 55 Roman" charset="0"/>
              </a:rPr>
              <a:t>-</a:t>
            </a:r>
            <a:r>
              <a:rPr lang="en-US" sz="2400" dirty="0" smtClean="0">
                <a:solidFill>
                  <a:schemeClr val="tx2"/>
                </a:solidFill>
                <a:latin typeface="Frutiger LT Std 55 Roman" charset="0"/>
                <a:ea typeface="Frutiger LT Std 55 Roman" charset="0"/>
                <a:cs typeface="Frutiger LT Std 55 Roman" charset="0"/>
                <a:sym typeface="Frutiger LT Std 55 Roman" charset="0"/>
              </a:rPr>
              <a:t>sampling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 name="Rectangle 170"/>
          <p:cNvSpPr/>
          <p:nvPr/>
        </p:nvSpPr>
        <p:spPr bwMode="auto">
          <a:xfrm>
            <a:off x="3684245" y="5872782"/>
            <a:ext cx="9102249" cy="314385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pic>
        <p:nvPicPr>
          <p:cNvPr id="57" name="Picture 68" descr="lion4i"/>
          <p:cNvPicPr>
            <a:picLocks noChangeAspect="1" noChangeArrowheads="1"/>
          </p:cNvPicPr>
          <p:nvPr/>
        </p:nvPicPr>
        <p:blipFill>
          <a:blip r:embed="rId3"/>
          <a:stretch>
            <a:fillRect/>
          </a:stretch>
        </p:blipFill>
        <p:spPr bwMode="auto">
          <a:xfrm>
            <a:off x="4128213" y="6325133"/>
            <a:ext cx="1253820" cy="1910584"/>
          </a:xfrm>
          <a:prstGeom prst="rect">
            <a:avLst/>
          </a:prstGeom>
          <a:noFill/>
          <a:effectLst>
            <a:outerShdw blurRad="50800" dist="25400" dir="2700000" algn="tl" rotWithShape="0">
              <a:prstClr val="black">
                <a:alpha val="40000"/>
              </a:prstClr>
            </a:outerShdw>
          </a:effectLst>
        </p:spPr>
      </p:pic>
      <p:pic>
        <p:nvPicPr>
          <p:cNvPr id="55" name="Picture 65" descr="f"/>
          <p:cNvPicPr>
            <a:picLocks noChangeAspect="1" noChangeArrowheads="1"/>
          </p:cNvPicPr>
          <p:nvPr/>
        </p:nvPicPr>
        <p:blipFill>
          <a:blip r:embed="rId4"/>
          <a:srcRect/>
          <a:stretch>
            <a:fillRect/>
          </a:stretch>
        </p:blipFill>
        <p:spPr bwMode="auto">
          <a:xfrm>
            <a:off x="216721" y="3953586"/>
            <a:ext cx="3290524" cy="4961057"/>
          </a:xfrm>
          <a:prstGeom prst="rect">
            <a:avLst/>
          </a:prstGeom>
          <a:noFill/>
        </p:spPr>
      </p:pic>
      <p:sp>
        <p:nvSpPr>
          <p:cNvPr id="71" name="Freeform 70"/>
          <p:cNvSpPr/>
          <p:nvPr/>
        </p:nvSpPr>
        <p:spPr bwMode="auto">
          <a:xfrm>
            <a:off x="2098940"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88900" cap="flat" cmpd="sng" algn="ctr">
            <a:solidFill>
              <a:schemeClr val="bg1"/>
            </a:solidFill>
            <a:prstDash val="solid"/>
            <a:round/>
            <a:headEnd type="oval" w="med" len="med"/>
            <a:tailEnd type="oval" w="sm" len="sm"/>
          </a:ln>
          <a:effectLst/>
        </p:spPr>
        <p:txBody>
          <a:bodyPr/>
          <a:lstStyle/>
          <a:p>
            <a:pPr defTabSz="1248247"/>
            <a:endParaRPr lang="en-US" sz="4000" dirty="0" smtClean="0">
              <a:solidFill>
                <a:srgbClr val="000000"/>
              </a:solidFill>
              <a:latin typeface="Gill Sans" charset="0"/>
              <a:sym typeface="Gill Sans" charset="0"/>
            </a:endParaRPr>
          </a:p>
        </p:txBody>
      </p:sp>
      <p:sp>
        <p:nvSpPr>
          <p:cNvPr id="188" name="Rectangle 187"/>
          <p:cNvSpPr/>
          <p:nvPr/>
        </p:nvSpPr>
        <p:spPr bwMode="auto">
          <a:xfrm>
            <a:off x="5309645" y="2078480"/>
            <a:ext cx="5959806" cy="1734538"/>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grpSp>
        <p:nvGrpSpPr>
          <p:cNvPr id="3" name="Group 127"/>
          <p:cNvGrpSpPr/>
          <p:nvPr/>
        </p:nvGrpSpPr>
        <p:grpSpPr>
          <a:xfrm>
            <a:off x="866882" y="1970073"/>
            <a:ext cx="1342086" cy="1343534"/>
            <a:chOff x="2711451" y="3629620"/>
            <a:chExt cx="943769" cy="944365"/>
          </a:xfrm>
        </p:grpSpPr>
        <p:pic>
          <p:nvPicPr>
            <p:cNvPr id="83" name="Picture 9" descr="C:\hh\proj\ravg\images\representative\132.png"/>
            <p:cNvPicPr>
              <a:picLocks noChangeAspect="1" noChangeArrowheads="1"/>
            </p:cNvPicPr>
            <p:nvPr/>
          </p:nvPicPr>
          <p:blipFill>
            <a:blip r:embed="rId5"/>
            <a:srcRect/>
            <a:stretch>
              <a:fillRect/>
            </a:stretch>
          </p:blipFill>
          <p:spPr bwMode="auto">
            <a:xfrm>
              <a:off x="2817575" y="3735745"/>
              <a:ext cx="731520" cy="731520"/>
            </a:xfrm>
            <a:prstGeom prst="rect">
              <a:avLst/>
            </a:prstGeom>
            <a:noFill/>
            <a:ln w="19050">
              <a:noFill/>
            </a:ln>
          </p:spPr>
        </p:pic>
        <p:cxnSp>
          <p:nvCxnSpPr>
            <p:cNvPr id="113" name="Straight Connector 112"/>
            <p:cNvCxnSpPr/>
            <p:nvPr/>
          </p:nvCxnSpPr>
          <p:spPr bwMode="auto">
            <a:xfrm rot="5400000">
              <a:off x="2347119" y="4101704"/>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rot="5400000">
              <a:off x="3073400"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2347119"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10800000">
              <a:off x="2711451" y="4457700"/>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10800000">
              <a:off x="2711451" y="3731419"/>
              <a:ext cx="943769" cy="794"/>
            </a:xfrm>
            <a:prstGeom prst="line">
              <a:avLst/>
            </a:prstGeom>
            <a:noFill/>
            <a:ln w="19050" cap="flat" cmpd="sng" algn="ctr">
              <a:solidFill>
                <a:schemeClr val="tx1"/>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effectLst>
                  <a:outerShdw blurRad="50800" dist="25400" dir="2700000" algn="tl" rotWithShape="0">
                    <a:prstClr val="black">
                      <a:alpha val="30000"/>
                    </a:prstClr>
                  </a:outerShdw>
                </a:effectLst>
              </a:rPr>
              <a:t>System</a:t>
            </a:r>
            <a:r>
              <a:rPr lang="en-US" dirty="0" smtClean="0">
                <a:solidFill>
                  <a:srgbClr val="1F497D"/>
                </a:solidFill>
              </a:rPr>
              <a:t> </a:t>
            </a:r>
            <a:r>
              <a:rPr lang="en-US" dirty="0" smtClean="0">
                <a:effectLst>
                  <a:outerShdw blurRad="50800" dist="25400" dir="2700000" algn="tl" rotWithShape="0">
                    <a:prstClr val="black">
                      <a:alpha val="30000"/>
                    </a:prstClr>
                  </a:outerShdw>
                </a:effectLst>
              </a:rPr>
              <a:t>overview</a:t>
            </a:r>
            <a:endParaRPr lang="en-US" dirty="0">
              <a:effectLst>
                <a:outerShdw blurRad="50800" dist="25400" dir="2700000" algn="tl" rotWithShape="0">
                  <a:prstClr val="black">
                    <a:alpha val="30000"/>
                  </a:prstClr>
                </a:outerShdw>
              </a:effectLst>
            </a:endParaRPr>
          </a:p>
        </p:txBody>
      </p:sp>
      <p:pic>
        <p:nvPicPr>
          <p:cNvPr id="4" name="Picture 10" descr="C:\hh\proj\ravg\images\representative\0.png"/>
          <p:cNvPicPr>
            <a:picLocks noChangeAspect="1" noChangeArrowheads="1"/>
          </p:cNvPicPr>
          <p:nvPr/>
        </p:nvPicPr>
        <p:blipFill>
          <a:blip r:embed="rId6"/>
          <a:srcRect/>
          <a:stretch>
            <a:fillRect/>
          </a:stretch>
        </p:blipFill>
        <p:spPr bwMode="auto">
          <a:xfrm>
            <a:off x="5959807" y="4284343"/>
            <a:ext cx="1040257" cy="1040723"/>
          </a:xfrm>
          <a:prstGeom prst="rect">
            <a:avLst/>
          </a:prstGeom>
          <a:noFill/>
          <a:ln w="19050">
            <a:solidFill>
              <a:schemeClr val="tx1"/>
            </a:solidFill>
          </a:ln>
        </p:spPr>
      </p:pic>
      <p:pic>
        <p:nvPicPr>
          <p:cNvPr id="5" name="Picture 11" descr="C:\hh\proj\ravg\images\representative\1.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60128" y="4284343"/>
            <a:ext cx="1040257" cy="1040723"/>
          </a:xfrm>
          <a:prstGeom prst="rect">
            <a:avLst/>
          </a:prstGeom>
          <a:noFill/>
          <a:ln w="19050">
            <a:solidFill>
              <a:schemeClr val="tx1"/>
            </a:solidFill>
          </a:ln>
        </p:spPr>
      </p:pic>
      <p:pic>
        <p:nvPicPr>
          <p:cNvPr id="6" name="Picture 12" descr="C:\hh\proj\ravg\images\representative\2.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560450" y="4284343"/>
            <a:ext cx="1040257" cy="1040723"/>
          </a:xfrm>
          <a:prstGeom prst="rect">
            <a:avLst/>
          </a:prstGeom>
          <a:noFill/>
          <a:ln w="19050">
            <a:solidFill>
              <a:schemeClr val="tx1"/>
            </a:solidFill>
          </a:ln>
        </p:spPr>
      </p:pic>
      <p:grpSp>
        <p:nvGrpSpPr>
          <p:cNvPr id="7" name="Group 6"/>
          <p:cNvGrpSpPr/>
          <p:nvPr/>
        </p:nvGrpSpPr>
        <p:grpSpPr>
          <a:xfrm>
            <a:off x="9860771" y="4284343"/>
            <a:ext cx="1040257" cy="1040723"/>
            <a:chOff x="2895600" y="2133600"/>
            <a:chExt cx="1828800" cy="1828800"/>
          </a:xfrm>
        </p:grpSpPr>
        <p:pic>
          <p:nvPicPr>
            <p:cNvPr id="8" name="Picture 8" descr="C:\hh\proj\ravg\images\representative\81.pn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pic>
          <p:nvPicPr>
            <p:cNvPr id="9" name="Picture 13" descr="C:\hh\proj\ravg\images\representative\113.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grpSp>
      <p:sp>
        <p:nvSpPr>
          <p:cNvPr id="14" name="Oval 13"/>
          <p:cNvSpPr/>
          <p:nvPr/>
        </p:nvSpPr>
        <p:spPr bwMode="auto">
          <a:xfrm>
            <a:off x="1778911" y="2786120"/>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5" name="TextBox 24"/>
          <p:cNvSpPr txBox="1"/>
          <p:nvPr/>
        </p:nvSpPr>
        <p:spPr>
          <a:xfrm>
            <a:off x="9969130"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27" name="Oval 26"/>
          <p:cNvSpPr/>
          <p:nvPr/>
        </p:nvSpPr>
        <p:spPr bwMode="auto">
          <a:xfrm>
            <a:off x="6501608" y="2945750"/>
            <a:ext cx="177720" cy="177800"/>
          </a:xfrm>
          <a:prstGeom prst="ellipse">
            <a:avLst/>
          </a:prstGeom>
          <a:solidFill>
            <a:srgbClr val="FFCC99"/>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8" name="Oval 27"/>
          <p:cNvSpPr/>
          <p:nvPr/>
        </p:nvSpPr>
        <p:spPr bwMode="auto">
          <a:xfrm>
            <a:off x="7801929"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9" name="Oval 28"/>
          <p:cNvSpPr/>
          <p:nvPr/>
        </p:nvSpPr>
        <p:spPr bwMode="auto">
          <a:xfrm>
            <a:off x="9102251"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0" name="Oval 29"/>
          <p:cNvSpPr/>
          <p:nvPr/>
        </p:nvSpPr>
        <p:spPr bwMode="auto">
          <a:xfrm>
            <a:off x="10402572"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3" name="Oval 32"/>
          <p:cNvSpPr/>
          <p:nvPr/>
        </p:nvSpPr>
        <p:spPr bwMode="auto">
          <a:xfrm>
            <a:off x="11919614"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52" name="Text Box 2"/>
          <p:cNvSpPr txBox="1">
            <a:spLocks noChangeArrowheads="1"/>
          </p:cNvSpPr>
          <p:nvPr/>
        </p:nvSpPr>
        <p:spPr bwMode="blackGray">
          <a:xfrm>
            <a:off x="1300322" y="8908223"/>
            <a:ext cx="947823" cy="292388"/>
          </a:xfrm>
          <a:prstGeom prst="rect">
            <a:avLst/>
          </a:prstGeom>
          <a:noFill/>
          <a:ln w="19050" algn="ctr">
            <a:noFill/>
            <a:miter lim="800000"/>
            <a:headEnd/>
            <a:tailEnd/>
          </a:ln>
          <a:effectLst/>
        </p:spPr>
        <p:txBody>
          <a:bodyPr wrap="none" lIns="0" tIns="0" rIns="0" bIns="0">
            <a:spAutoFit/>
          </a:bodyPr>
          <a:lstStyle/>
          <a:p>
            <a:r>
              <a:rPr lang="en-US" sz="1900" dirty="0">
                <a:solidFill>
                  <a:srgbClr val="1F497D"/>
                </a:solidFill>
                <a:effectLst>
                  <a:outerShdw blurRad="38100" dist="12700" dir="2700000" algn="tl" rotWithShape="0">
                    <a:prstClr val="black">
                      <a:alpha val="40000"/>
                    </a:prstClr>
                  </a:outerShdw>
                </a:effectLst>
                <a:latin typeface="Frutiger LT Std 55 Roman" pitchFamily="34" charset="0"/>
              </a:rPr>
              <a:t>Cell grid</a:t>
            </a:r>
          </a:p>
        </p:txBody>
      </p:sp>
      <p:sp>
        <p:nvSpPr>
          <p:cNvPr id="53" name="Text Box 7"/>
          <p:cNvSpPr txBox="1">
            <a:spLocks noChangeArrowheads="1"/>
          </p:cNvSpPr>
          <p:nvPr/>
        </p:nvSpPr>
        <p:spPr bwMode="blackGray">
          <a:xfrm>
            <a:off x="3900964" y="8276488"/>
            <a:ext cx="188200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Indirection table</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graphicFrame>
        <p:nvGraphicFramePr>
          <p:cNvPr id="90" name="Table 89"/>
          <p:cNvGraphicFramePr>
            <a:graphicFrameLocks noGrp="1"/>
          </p:cNvGraphicFramePr>
          <p:nvPr/>
        </p:nvGraphicFramePr>
        <p:xfrm>
          <a:off x="7151767" y="6102424"/>
          <a:ext cx="2600640"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325080"/>
                <a:gridCol w="325080"/>
                <a:gridCol w="325080"/>
                <a:gridCol w="325080"/>
                <a:gridCol w="325080"/>
                <a:gridCol w="325080"/>
                <a:gridCol w="325080"/>
                <a:gridCol w="325080"/>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93" name="Straight Connector 92"/>
          <p:cNvCxnSpPr/>
          <p:nvPr/>
        </p:nvCxnSpPr>
        <p:spPr bwMode="auto">
          <a:xfrm>
            <a:off x="11955265" y="7474266"/>
            <a:ext cx="650161" cy="2259"/>
          </a:xfrm>
          <a:prstGeom prst="line">
            <a:avLst/>
          </a:prstGeom>
          <a:noFill/>
          <a:ln w="76200" cap="flat" cmpd="sng" algn="ctr">
            <a:solidFill>
              <a:schemeClr val="tx1"/>
            </a:solidFill>
            <a:prstDash val="sysDot"/>
            <a:round/>
            <a:headEnd type="none" w="med" len="med"/>
            <a:tailEnd type="none" w="med" len="med"/>
          </a:ln>
          <a:effectLst/>
        </p:spPr>
      </p:cxnSp>
      <p:sp>
        <p:nvSpPr>
          <p:cNvPr id="129" name="Text Box 7"/>
          <p:cNvSpPr txBox="1">
            <a:spLocks noChangeArrowheads="1"/>
          </p:cNvSpPr>
          <p:nvPr/>
        </p:nvSpPr>
        <p:spPr bwMode="blackGray">
          <a:xfrm>
            <a:off x="6176527"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1</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0" name="Text Box 7"/>
          <p:cNvSpPr txBox="1">
            <a:spLocks noChangeArrowheads="1"/>
          </p:cNvSpPr>
          <p:nvPr/>
        </p:nvSpPr>
        <p:spPr bwMode="blackGray">
          <a:xfrm>
            <a:off x="7476847" y="5437031"/>
            <a:ext cx="602729"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2</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1" name="Text Box 7"/>
          <p:cNvSpPr txBox="1">
            <a:spLocks noChangeArrowheads="1"/>
          </p:cNvSpPr>
          <p:nvPr/>
        </p:nvSpPr>
        <p:spPr bwMode="blackGray">
          <a:xfrm>
            <a:off x="8777169"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3</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2" name="Text Box 7"/>
          <p:cNvSpPr txBox="1">
            <a:spLocks noChangeArrowheads="1"/>
          </p:cNvSpPr>
          <p:nvPr/>
        </p:nvSpPr>
        <p:spPr bwMode="blackGray">
          <a:xfrm>
            <a:off x="10077491" y="5437031"/>
            <a:ext cx="615553"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4</a:t>
            </a:r>
          </a:p>
        </p:txBody>
      </p:sp>
      <p:sp>
        <p:nvSpPr>
          <p:cNvPr id="133" name="Oval 132"/>
          <p:cNvSpPr/>
          <p:nvPr/>
        </p:nvSpPr>
        <p:spPr bwMode="auto">
          <a:xfrm>
            <a:off x="6718327"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4" name="Oval 133"/>
          <p:cNvSpPr/>
          <p:nvPr/>
        </p:nvSpPr>
        <p:spPr bwMode="auto">
          <a:xfrm>
            <a:off x="8018648"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5" name="Oval 134"/>
          <p:cNvSpPr/>
          <p:nvPr/>
        </p:nvSpPr>
        <p:spPr bwMode="auto">
          <a:xfrm>
            <a:off x="9318969"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6" name="Oval 135"/>
          <p:cNvSpPr/>
          <p:nvPr/>
        </p:nvSpPr>
        <p:spPr bwMode="auto">
          <a:xfrm>
            <a:off x="10619291"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7" name="Text Box 7"/>
          <p:cNvSpPr txBox="1">
            <a:spLocks noChangeArrowheads="1"/>
          </p:cNvSpPr>
          <p:nvPr/>
        </p:nvSpPr>
        <p:spPr bwMode="blackGray">
          <a:xfrm>
            <a:off x="8127009" y="7734445"/>
            <a:ext cx="2094226"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1D memory buffer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8" name="Text Box 7"/>
          <p:cNvSpPr txBox="1">
            <a:spLocks noChangeArrowheads="1"/>
          </p:cNvSpPr>
          <p:nvPr/>
        </p:nvSpPr>
        <p:spPr bwMode="blackGray">
          <a:xfrm>
            <a:off x="7700328" y="6517342"/>
            <a:ext cx="146218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 contents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62" name="TextBox 161"/>
          <p:cNvSpPr txBox="1"/>
          <p:nvPr/>
        </p:nvSpPr>
        <p:spPr>
          <a:xfrm>
            <a:off x="8668809"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3" name="TextBox 162"/>
          <p:cNvSpPr txBox="1"/>
          <p:nvPr/>
        </p:nvSpPr>
        <p:spPr>
          <a:xfrm>
            <a:off x="7368488"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4" name="TextBox 163"/>
          <p:cNvSpPr txBox="1"/>
          <p:nvPr/>
        </p:nvSpPr>
        <p:spPr>
          <a:xfrm>
            <a:off x="6068166"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70" name="TextBox 169"/>
          <p:cNvSpPr txBox="1"/>
          <p:nvPr/>
        </p:nvSpPr>
        <p:spPr>
          <a:xfrm>
            <a:off x="1128750" y="888103"/>
            <a:ext cx="444448" cy="541541"/>
          </a:xfrm>
          <a:prstGeom prst="rect">
            <a:avLst/>
          </a:prstGeom>
          <a:noFill/>
        </p:spPr>
        <p:txBody>
          <a:bodyPr wrap="none" lIns="124825" tIns="62412" rIns="124825" bIns="62412" rtlCol="0">
            <a:spAutoFit/>
          </a:bodyPr>
          <a:lstStyle/>
          <a:p>
            <a:r>
              <a:rPr lang="en-US" i="1" dirty="0" smtClean="0">
                <a:effectLst/>
                <a:latin typeface="Frutiger LT Std 55 Roman" pitchFamily="34" charset="0"/>
              </a:rPr>
              <a:t>p</a:t>
            </a:r>
          </a:p>
        </p:txBody>
      </p:sp>
      <p:sp>
        <p:nvSpPr>
          <p:cNvPr id="172" name="Text Box 7"/>
          <p:cNvSpPr txBox="1">
            <a:spLocks noChangeArrowheads="1"/>
          </p:cNvSpPr>
          <p:nvPr/>
        </p:nvSpPr>
        <p:spPr bwMode="blackGray">
          <a:xfrm>
            <a:off x="7184862" y="8582998"/>
            <a:ext cx="2220914"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outerShdw blurRad="38100" dist="12700" dir="2700000" algn="tl" rotWithShape="0">
                    <a:prstClr val="black">
                      <a:alpha val="40000"/>
                    </a:prstClr>
                  </a:outerShdw>
                </a:effectLst>
                <a:latin typeface="Frutiger LT Std 55 Roman" pitchFamily="34" charset="0"/>
              </a:rPr>
              <a:t>Offline encoding</a:t>
            </a:r>
            <a:endParaRPr lang="en-US" sz="22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87" name="Text Box 7"/>
          <p:cNvSpPr txBox="1">
            <a:spLocks noChangeArrowheads="1"/>
          </p:cNvSpPr>
          <p:nvPr/>
        </p:nvSpPr>
        <p:spPr bwMode="blackGray">
          <a:xfrm>
            <a:off x="11486171" y="3379384"/>
            <a:ext cx="1164433"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Pixel color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89" name="Text Box 7"/>
          <p:cNvSpPr txBox="1">
            <a:spLocks noChangeArrowheads="1"/>
          </p:cNvSpPr>
          <p:nvPr/>
        </p:nvSpPr>
        <p:spPr bwMode="blackGray">
          <a:xfrm>
            <a:off x="6379287" y="2186890"/>
            <a:ext cx="3962623"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latin typeface="Frutiger LT Std 55 Roman" pitchFamily="34" charset="0"/>
              </a:rPr>
              <a:t>Rendering within pixel </a:t>
            </a:r>
            <a:r>
              <a:rPr lang="en-US" sz="2200" dirty="0" err="1" smtClean="0">
                <a:solidFill>
                  <a:srgbClr val="1F497D"/>
                </a:solidFill>
                <a:effectLst/>
                <a:latin typeface="Frutiger LT Std 55 Roman" pitchFamily="34" charset="0"/>
              </a:rPr>
              <a:t>shader</a:t>
            </a:r>
            <a:endParaRPr lang="en-US" sz="2200" dirty="0">
              <a:solidFill>
                <a:srgbClr val="1F497D"/>
              </a:solidFill>
              <a:effectLst/>
              <a:latin typeface="Frutiger LT Std 55 Roman" pitchFamily="34" charset="0"/>
            </a:endParaRPr>
          </a:p>
        </p:txBody>
      </p:sp>
      <p:sp>
        <p:nvSpPr>
          <p:cNvPr id="207" name="Text Box 2"/>
          <p:cNvSpPr txBox="1">
            <a:spLocks noChangeArrowheads="1"/>
          </p:cNvSpPr>
          <p:nvPr/>
        </p:nvSpPr>
        <p:spPr bwMode="blackGray">
          <a:xfrm>
            <a:off x="2817363" y="2384989"/>
            <a:ext cx="1976540"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 coordinates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08" name="Text Box 2"/>
          <p:cNvSpPr txBox="1">
            <a:spLocks noChangeArrowheads="1"/>
          </p:cNvSpPr>
          <p:nvPr/>
        </p:nvSpPr>
        <p:spPr bwMode="blackGray">
          <a:xfrm>
            <a:off x="4009325" y="4463471"/>
            <a:ext cx="1679035" cy="584775"/>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Localized</a:t>
            </a:r>
          </a:p>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representation</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18" name="Text Box 2"/>
          <p:cNvSpPr txBox="1">
            <a:spLocks noChangeArrowheads="1"/>
          </p:cNvSpPr>
          <p:nvPr/>
        </p:nvSpPr>
        <p:spPr bwMode="blackGray">
          <a:xfrm>
            <a:off x="1300322" y="3360667"/>
            <a:ext cx="421589"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a:t>
            </a:r>
          </a:p>
        </p:txBody>
      </p:sp>
      <p:cxnSp>
        <p:nvCxnSpPr>
          <p:cNvPr id="24" name="Straight Arrow Connector 23"/>
          <p:cNvCxnSpPr/>
          <p:nvPr/>
        </p:nvCxnSpPr>
        <p:spPr bwMode="auto">
          <a:xfrm rot="16200000" flipH="1">
            <a:off x="5851104"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sp>
        <p:nvSpPr>
          <p:cNvPr id="110" name="Freeform 109"/>
          <p:cNvSpPr/>
          <p:nvPr/>
        </p:nvSpPr>
        <p:spPr bwMode="auto">
          <a:xfrm>
            <a:off x="5539966" y="6826527"/>
            <a:ext cx="2439684" cy="1201892"/>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782970 w 2205037"/>
              <a:gd name="connsiteY1" fmla="*/ 1089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5001"/>
              <a:gd name="connsiteX1" fmla="*/ 782970 w 2205037"/>
              <a:gd name="connsiteY1" fmla="*/ 1089 h 825001"/>
              <a:gd name="connsiteX2" fmla="*/ 792953 w 2205037"/>
              <a:gd name="connsiteY2" fmla="*/ 825001 h 825001"/>
              <a:gd name="connsiteX3" fmla="*/ 2205037 w 2205037"/>
              <a:gd name="connsiteY3" fmla="*/ 823912 h 825001"/>
              <a:gd name="connsiteX4" fmla="*/ 2205037 w 2205037"/>
              <a:gd name="connsiteY4" fmla="*/ 633412 h 825001"/>
              <a:gd name="connsiteX0" fmla="*/ 0 w 1725894"/>
              <a:gd name="connsiteY0" fmla="*/ 0 h 825001"/>
              <a:gd name="connsiteX1" fmla="*/ 303827 w 1725894"/>
              <a:gd name="connsiteY1" fmla="*/ 1089 h 825001"/>
              <a:gd name="connsiteX2" fmla="*/ 313810 w 1725894"/>
              <a:gd name="connsiteY2" fmla="*/ 825001 h 825001"/>
              <a:gd name="connsiteX3" fmla="*/ 1725894 w 1725894"/>
              <a:gd name="connsiteY3" fmla="*/ 823912 h 825001"/>
              <a:gd name="connsiteX4" fmla="*/ 1725894 w 1725894"/>
              <a:gd name="connsiteY4" fmla="*/ 633412 h 82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94" h="825001">
                <a:moveTo>
                  <a:pt x="0" y="0"/>
                </a:moveTo>
                <a:lnTo>
                  <a:pt x="303827" y="1089"/>
                </a:lnTo>
                <a:lnTo>
                  <a:pt x="313810" y="825001"/>
                </a:lnTo>
                <a:lnTo>
                  <a:pt x="1725894" y="823912"/>
                </a:lnTo>
                <a:lnTo>
                  <a:pt x="1725894" y="633412"/>
                </a:lnTo>
              </a:path>
            </a:pathLst>
          </a:cu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cxnSp>
        <p:nvCxnSpPr>
          <p:cNvPr id="166" name="Straight Arrow Connector 165"/>
          <p:cNvCxnSpPr/>
          <p:nvPr/>
        </p:nvCxnSpPr>
        <p:spPr bwMode="auto">
          <a:xfrm rot="16200000" flipH="1">
            <a:off x="7151425"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7" name="Straight Arrow Connector 166"/>
          <p:cNvCxnSpPr/>
          <p:nvPr/>
        </p:nvCxnSpPr>
        <p:spPr bwMode="auto">
          <a:xfrm rot="16200000" flipH="1">
            <a:off x="8451746"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8" name="Straight Arrow Connector 167"/>
          <p:cNvCxnSpPr/>
          <p:nvPr/>
        </p:nvCxnSpPr>
        <p:spPr bwMode="auto">
          <a:xfrm rot="16200000" flipH="1">
            <a:off x="9752068" y="4029884"/>
            <a:ext cx="1517726" cy="216720"/>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9" name="Straight Arrow Connector 168"/>
          <p:cNvCxnSpPr/>
          <p:nvPr/>
        </p:nvCxnSpPr>
        <p:spPr bwMode="auto">
          <a:xfrm rot="16200000" flipH="1">
            <a:off x="911689" y="1863828"/>
            <a:ext cx="1517726" cy="216722"/>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173" name="Straight Arrow Connector 172"/>
          <p:cNvCxnSpPr/>
          <p:nvPr/>
        </p:nvCxnSpPr>
        <p:spPr bwMode="auto">
          <a:xfrm>
            <a:off x="10836012" y="3054159"/>
            <a:ext cx="86688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2" name="Straight Arrow Connector 211"/>
          <p:cNvCxnSpPr/>
          <p:nvPr/>
        </p:nvCxnSpPr>
        <p:spPr bwMode="auto">
          <a:xfrm>
            <a:off x="9535690"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3" name="Straight Arrow Connector 212"/>
          <p:cNvCxnSpPr/>
          <p:nvPr/>
        </p:nvCxnSpPr>
        <p:spPr bwMode="auto">
          <a:xfrm>
            <a:off x="8235369"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4" name="Straight Arrow Connector 213"/>
          <p:cNvCxnSpPr/>
          <p:nvPr/>
        </p:nvCxnSpPr>
        <p:spPr bwMode="auto">
          <a:xfrm>
            <a:off x="6826688"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6" name="Straight Arrow Connector 215"/>
          <p:cNvCxnSpPr/>
          <p:nvPr/>
        </p:nvCxnSpPr>
        <p:spPr bwMode="auto">
          <a:xfrm>
            <a:off x="2492283" y="2927034"/>
            <a:ext cx="2600643"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sp>
        <p:nvSpPr>
          <p:cNvPr id="72" name="Freeform 71"/>
          <p:cNvSpPr/>
          <p:nvPr/>
        </p:nvSpPr>
        <p:spPr bwMode="auto">
          <a:xfrm flipH="1">
            <a:off x="9090766" y="5550876"/>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69" name="Freeform 68"/>
          <p:cNvSpPr/>
          <p:nvPr/>
        </p:nvSpPr>
        <p:spPr bwMode="auto">
          <a:xfrm>
            <a:off x="5932985" y="5550892"/>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73" name="Freeform 72"/>
          <p:cNvSpPr/>
          <p:nvPr/>
        </p:nvSpPr>
        <p:spPr bwMode="auto">
          <a:xfrm>
            <a:off x="2098947"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25400" cap="flat" cmpd="sng" algn="ctr">
            <a:solidFill>
              <a:srgbClr val="000000"/>
            </a:solidFill>
            <a:prstDash val="solid"/>
            <a:round/>
            <a:headEnd type="oval"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graphicFrame>
        <p:nvGraphicFramePr>
          <p:cNvPr id="67" name="Table 66"/>
          <p:cNvGraphicFramePr>
            <a:graphicFrameLocks noGrp="1"/>
          </p:cNvGraphicFramePr>
          <p:nvPr/>
        </p:nvGraphicFramePr>
        <p:xfrm>
          <a:off x="6501607" y="7300811"/>
          <a:ext cx="5201288"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650161"/>
                <a:gridCol w="650161"/>
                <a:gridCol w="650161"/>
                <a:gridCol w="650161"/>
                <a:gridCol w="650161"/>
                <a:gridCol w="407963"/>
                <a:gridCol w="892359"/>
                <a:gridCol w="650161"/>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r>
              <a:rPr lang="en-US" dirty="0" smtClean="0"/>
              <a:t>Vector graphics and </a:t>
            </a:r>
            <a:br>
              <a:rPr lang="en-US" dirty="0" smtClean="0"/>
            </a:br>
            <a:r>
              <a:rPr lang="en-US" dirty="0" smtClean="0"/>
              <a:t>resolution independence</a:t>
            </a:r>
            <a:endParaRPr lang="en-US" dirty="0"/>
          </a:p>
        </p:txBody>
      </p:sp>
      <p:grpSp>
        <p:nvGrpSpPr>
          <p:cNvPr id="2" name="Group 2"/>
          <p:cNvGrpSpPr>
            <a:grpSpLocks/>
          </p:cNvGrpSpPr>
          <p:nvPr/>
        </p:nvGrpSpPr>
        <p:grpSpPr bwMode="auto">
          <a:xfrm>
            <a:off x="3809535" y="2667868"/>
            <a:ext cx="8023834" cy="3176034"/>
            <a:chOff x="0" y="0"/>
            <a:chExt cx="5055" cy="2000"/>
          </a:xfrm>
        </p:grpSpPr>
        <p:pic>
          <p:nvPicPr>
            <p:cNvPr id="22531" name="Picture 3"/>
            <p:cNvPicPr>
              <a:picLocks noChangeAspect="1" noChangeArrowheads="1"/>
            </p:cNvPicPr>
            <p:nvPr/>
          </p:nvPicPr>
          <p:blipFill>
            <a:blip r:embed="rId4"/>
            <a:srcRect/>
            <a:stretch>
              <a:fillRect/>
            </a:stretch>
          </p:blipFill>
          <p:spPr bwMode="auto">
            <a:xfrm>
              <a:off x="0" y="0"/>
              <a:ext cx="1471" cy="2000"/>
            </a:xfrm>
            <a:prstGeom prst="rect">
              <a:avLst/>
            </a:prstGeom>
            <a:noFill/>
            <a:ln w="12700">
              <a:noFill/>
              <a:miter lim="800000"/>
              <a:headEnd/>
              <a:tailEnd/>
            </a:ln>
          </p:spPr>
        </p:pic>
        <p:pic>
          <p:nvPicPr>
            <p:cNvPr id="22532" name="Picture 4"/>
            <p:cNvPicPr>
              <a:picLocks noChangeAspect="1" noChangeArrowheads="1"/>
            </p:cNvPicPr>
            <p:nvPr/>
          </p:nvPicPr>
          <p:blipFill>
            <a:blip r:embed="rId5"/>
            <a:srcRect/>
            <a:stretch>
              <a:fillRect/>
            </a:stretch>
          </p:blipFill>
          <p:spPr bwMode="auto">
            <a:xfrm>
              <a:off x="1792" y="0"/>
              <a:ext cx="1471" cy="2000"/>
            </a:xfrm>
            <a:prstGeom prst="rect">
              <a:avLst/>
            </a:prstGeom>
            <a:noFill/>
            <a:ln w="12700">
              <a:noFill/>
              <a:miter lim="800000"/>
              <a:headEnd/>
              <a:tailEnd/>
            </a:ln>
          </p:spPr>
        </p:pic>
        <p:pic>
          <p:nvPicPr>
            <p:cNvPr id="22533" name="Picture 5"/>
            <p:cNvPicPr>
              <a:picLocks noChangeAspect="1" noChangeArrowheads="1"/>
            </p:cNvPicPr>
            <p:nvPr/>
          </p:nvPicPr>
          <p:blipFill>
            <a:blip r:embed="rId6"/>
            <a:srcRect/>
            <a:stretch>
              <a:fillRect/>
            </a:stretch>
          </p:blipFill>
          <p:spPr bwMode="auto">
            <a:xfrm>
              <a:off x="3584" y="0"/>
              <a:ext cx="1471" cy="2000"/>
            </a:xfrm>
            <a:prstGeom prst="rect">
              <a:avLst/>
            </a:prstGeom>
            <a:noFill/>
            <a:ln w="12700">
              <a:noFill/>
              <a:miter lim="800000"/>
              <a:headEnd/>
              <a:tailEnd/>
            </a:ln>
          </p:spPr>
        </p:pic>
      </p:grpSp>
      <p:pic>
        <p:nvPicPr>
          <p:cNvPr id="22534" name="Picture 6"/>
          <p:cNvPicPr>
            <a:picLocks noChangeAspect="1" noChangeArrowheads="1"/>
          </p:cNvPicPr>
          <p:nvPr/>
        </p:nvPicPr>
        <p:blipFill>
          <a:blip r:embed="rId7"/>
          <a:srcRect/>
          <a:stretch>
            <a:fillRect/>
          </a:stretch>
        </p:blipFill>
        <p:spPr bwMode="auto">
          <a:xfrm>
            <a:off x="963495" y="2667868"/>
            <a:ext cx="2336515" cy="3176034"/>
          </a:xfrm>
          <a:prstGeom prst="rect">
            <a:avLst/>
          </a:prstGeom>
          <a:noFill/>
          <a:ln w="12700">
            <a:noFill/>
            <a:miter lim="800000"/>
            <a:headEnd/>
            <a:tailEnd/>
          </a:ln>
        </p:spPr>
      </p:pic>
      <p:grpSp>
        <p:nvGrpSpPr>
          <p:cNvPr id="3" name="Group 7"/>
          <p:cNvGrpSpPr>
            <a:grpSpLocks/>
          </p:cNvGrpSpPr>
          <p:nvPr/>
        </p:nvGrpSpPr>
        <p:grpSpPr bwMode="auto">
          <a:xfrm>
            <a:off x="965082" y="6072576"/>
            <a:ext cx="10868287" cy="3176034"/>
            <a:chOff x="0" y="0"/>
            <a:chExt cx="6847" cy="2000"/>
          </a:xfrm>
        </p:grpSpPr>
        <p:pic>
          <p:nvPicPr>
            <p:cNvPr id="22536" name="Picture 8"/>
            <p:cNvPicPr>
              <a:picLocks noChangeAspect="1" noChangeArrowheads="1"/>
            </p:cNvPicPr>
            <p:nvPr/>
          </p:nvPicPr>
          <p:blipFill>
            <a:blip r:embed="rId8"/>
            <a:srcRect/>
            <a:stretch>
              <a:fillRect/>
            </a:stretch>
          </p:blipFill>
          <p:spPr bwMode="auto">
            <a:xfrm>
              <a:off x="1792" y="0"/>
              <a:ext cx="1471" cy="2000"/>
            </a:xfrm>
            <a:prstGeom prst="rect">
              <a:avLst/>
            </a:prstGeom>
            <a:noFill/>
            <a:ln w="12700">
              <a:noFill/>
              <a:miter lim="800000"/>
              <a:headEnd/>
              <a:tailEnd/>
            </a:ln>
          </p:spPr>
        </p:pic>
        <p:pic>
          <p:nvPicPr>
            <p:cNvPr id="22537" name="Picture 9"/>
            <p:cNvPicPr>
              <a:picLocks noChangeAspect="1" noChangeArrowheads="1"/>
            </p:cNvPicPr>
            <p:nvPr/>
          </p:nvPicPr>
          <p:blipFill>
            <a:blip r:embed="rId9"/>
            <a:srcRect/>
            <a:stretch>
              <a:fillRect/>
            </a:stretch>
          </p:blipFill>
          <p:spPr bwMode="auto">
            <a:xfrm>
              <a:off x="3584" y="0"/>
              <a:ext cx="1471" cy="2000"/>
            </a:xfrm>
            <a:prstGeom prst="rect">
              <a:avLst/>
            </a:prstGeom>
            <a:noFill/>
            <a:ln w="12700">
              <a:noFill/>
              <a:miter lim="800000"/>
              <a:headEnd/>
              <a:tailEnd/>
            </a:ln>
          </p:spPr>
        </p:pic>
        <p:pic>
          <p:nvPicPr>
            <p:cNvPr id="22538" name="Picture 10"/>
            <p:cNvPicPr>
              <a:picLocks noChangeAspect="1" noChangeArrowheads="1"/>
            </p:cNvPicPr>
            <p:nvPr/>
          </p:nvPicPr>
          <p:blipFill>
            <a:blip r:embed="rId10"/>
            <a:srcRect/>
            <a:stretch>
              <a:fillRect/>
            </a:stretch>
          </p:blipFill>
          <p:spPr bwMode="auto">
            <a:xfrm>
              <a:off x="5376" y="0"/>
              <a:ext cx="1471" cy="2000"/>
            </a:xfrm>
            <a:prstGeom prst="rect">
              <a:avLst/>
            </a:prstGeom>
            <a:noFill/>
            <a:ln w="12700">
              <a:noFill/>
              <a:miter lim="800000"/>
              <a:headEnd/>
              <a:tailEnd/>
            </a:ln>
          </p:spPr>
        </p:pic>
        <p:pic>
          <p:nvPicPr>
            <p:cNvPr id="22539" name="Picture 11"/>
            <p:cNvPicPr>
              <a:picLocks noChangeAspect="1" noChangeArrowheads="1"/>
            </p:cNvPicPr>
            <p:nvPr/>
          </p:nvPicPr>
          <p:blipFill>
            <a:blip r:embed="rId11"/>
            <a:srcRect/>
            <a:stretch>
              <a:fillRect/>
            </a:stretch>
          </p:blipFill>
          <p:spPr bwMode="auto">
            <a:xfrm>
              <a:off x="0" y="0"/>
              <a:ext cx="1471" cy="2000"/>
            </a:xfrm>
            <a:prstGeom prst="rect">
              <a:avLst/>
            </a:prstGeom>
            <a:noFill/>
            <a:ln w="12700">
              <a:noFill/>
              <a:miter lim="800000"/>
              <a:headEnd/>
              <a:tailEnd/>
            </a:ln>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 name="Rectangle 170"/>
          <p:cNvSpPr/>
          <p:nvPr/>
        </p:nvSpPr>
        <p:spPr bwMode="auto">
          <a:xfrm>
            <a:off x="3684245" y="5872782"/>
            <a:ext cx="9102249" cy="314385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pic>
        <p:nvPicPr>
          <p:cNvPr id="57" name="Picture 68" descr="lion4i"/>
          <p:cNvPicPr>
            <a:picLocks noChangeAspect="1" noChangeArrowheads="1"/>
          </p:cNvPicPr>
          <p:nvPr/>
        </p:nvPicPr>
        <p:blipFill>
          <a:blip r:embed="rId3"/>
          <a:stretch>
            <a:fillRect/>
          </a:stretch>
        </p:blipFill>
        <p:spPr bwMode="auto">
          <a:xfrm>
            <a:off x="4128213" y="6325133"/>
            <a:ext cx="1253820" cy="1910584"/>
          </a:xfrm>
          <a:prstGeom prst="rect">
            <a:avLst/>
          </a:prstGeom>
          <a:noFill/>
          <a:effectLst>
            <a:outerShdw blurRad="50800" dist="25400" dir="2700000" algn="tl" rotWithShape="0">
              <a:prstClr val="black">
                <a:alpha val="40000"/>
              </a:prstClr>
            </a:outerShdw>
          </a:effectLst>
        </p:spPr>
      </p:pic>
      <p:pic>
        <p:nvPicPr>
          <p:cNvPr id="55" name="Picture 65" descr="f"/>
          <p:cNvPicPr>
            <a:picLocks noChangeAspect="1" noChangeArrowheads="1"/>
          </p:cNvPicPr>
          <p:nvPr/>
        </p:nvPicPr>
        <p:blipFill>
          <a:blip r:embed="rId4"/>
          <a:srcRect/>
          <a:stretch>
            <a:fillRect/>
          </a:stretch>
        </p:blipFill>
        <p:spPr bwMode="auto">
          <a:xfrm>
            <a:off x="216721" y="3953586"/>
            <a:ext cx="3290524" cy="4961057"/>
          </a:xfrm>
          <a:prstGeom prst="rect">
            <a:avLst/>
          </a:prstGeom>
          <a:noFill/>
        </p:spPr>
      </p:pic>
      <p:sp>
        <p:nvSpPr>
          <p:cNvPr id="71" name="Freeform 70"/>
          <p:cNvSpPr/>
          <p:nvPr/>
        </p:nvSpPr>
        <p:spPr bwMode="auto">
          <a:xfrm>
            <a:off x="2098940"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88900" cap="flat" cmpd="sng" algn="ctr">
            <a:solidFill>
              <a:schemeClr val="bg1"/>
            </a:solidFill>
            <a:prstDash val="solid"/>
            <a:round/>
            <a:headEnd type="oval" w="med" len="med"/>
            <a:tailEnd type="oval" w="sm" len="sm"/>
          </a:ln>
          <a:effectLst/>
        </p:spPr>
        <p:txBody>
          <a:bodyPr/>
          <a:lstStyle/>
          <a:p>
            <a:pPr defTabSz="1248247"/>
            <a:endParaRPr lang="en-US" sz="4000" dirty="0" smtClean="0">
              <a:solidFill>
                <a:srgbClr val="000000"/>
              </a:solidFill>
              <a:latin typeface="Gill Sans" charset="0"/>
              <a:sym typeface="Gill Sans" charset="0"/>
            </a:endParaRPr>
          </a:p>
        </p:txBody>
      </p:sp>
      <p:sp>
        <p:nvSpPr>
          <p:cNvPr id="2" name="Title 1"/>
          <p:cNvSpPr>
            <a:spLocks noGrp="1"/>
          </p:cNvSpPr>
          <p:nvPr>
            <p:ph type="title"/>
          </p:nvPr>
        </p:nvSpPr>
        <p:spPr/>
        <p:txBody>
          <a:bodyPr/>
          <a:lstStyle/>
          <a:p>
            <a:r>
              <a:rPr lang="en-US" dirty="0" smtClean="0">
                <a:effectLst>
                  <a:outerShdw blurRad="50800" dist="25400" dir="2700000" algn="tl" rotWithShape="0">
                    <a:prstClr val="black">
                      <a:alpha val="30000"/>
                    </a:prstClr>
                  </a:outerShdw>
                </a:effectLst>
              </a:rPr>
              <a:t>System</a:t>
            </a:r>
            <a:r>
              <a:rPr lang="en-US" dirty="0" smtClean="0">
                <a:solidFill>
                  <a:srgbClr val="1F497D"/>
                </a:solidFill>
              </a:rPr>
              <a:t> </a:t>
            </a:r>
            <a:r>
              <a:rPr lang="en-US" dirty="0" smtClean="0">
                <a:effectLst>
                  <a:outerShdw blurRad="50800" dist="25400" dir="2700000" algn="tl" rotWithShape="0">
                    <a:prstClr val="black">
                      <a:alpha val="30000"/>
                    </a:prstClr>
                  </a:outerShdw>
                </a:effectLst>
              </a:rPr>
              <a:t>overview</a:t>
            </a:r>
            <a:endParaRPr lang="en-US" dirty="0">
              <a:effectLst>
                <a:outerShdw blurRad="50800" dist="25400" dir="2700000" algn="tl" rotWithShape="0">
                  <a:prstClr val="black">
                    <a:alpha val="30000"/>
                  </a:prstClr>
                </a:outerShdw>
              </a:effectLst>
            </a:endParaRPr>
          </a:p>
        </p:txBody>
      </p:sp>
      <p:sp>
        <p:nvSpPr>
          <p:cNvPr id="30" name="Content Placeholder 29"/>
          <p:cNvSpPr>
            <a:spLocks noGrp="1"/>
          </p:cNvSpPr>
          <p:nvPr>
            <p:ph idx="1"/>
          </p:nvPr>
        </p:nvSpPr>
        <p:spPr>
          <a:xfrm>
            <a:off x="975242" y="1409313"/>
            <a:ext cx="6396546" cy="2272122"/>
          </a:xfrm>
        </p:spPr>
        <p:txBody>
          <a:bodyPr/>
          <a:lstStyle/>
          <a:p>
            <a:r>
              <a:rPr lang="en-US" dirty="0" smtClean="0">
                <a:solidFill>
                  <a:srgbClr val="1F497D"/>
                </a:solidFill>
              </a:rPr>
              <a:t>Lattice-clipping algorithm</a:t>
            </a:r>
          </a:p>
          <a:p>
            <a:r>
              <a:rPr lang="en-US" dirty="0" smtClean="0">
                <a:solidFill>
                  <a:srgbClr val="1F497D"/>
                </a:solidFill>
              </a:rPr>
              <a:t>Shortcut segments</a:t>
            </a:r>
          </a:p>
          <a:p>
            <a:r>
              <a:rPr lang="en-US" dirty="0" smtClean="0">
                <a:solidFill>
                  <a:srgbClr val="1F497D"/>
                </a:solidFill>
              </a:rPr>
              <a:t>Extended cells</a:t>
            </a:r>
            <a:endParaRPr lang="en-US" dirty="0">
              <a:solidFill>
                <a:srgbClr val="1F497D"/>
              </a:solidFill>
            </a:endParaRPr>
          </a:p>
        </p:txBody>
      </p:sp>
      <p:pic>
        <p:nvPicPr>
          <p:cNvPr id="4" name="Picture 10" descr="C:\hh\proj\ravg\images\representative\0.png"/>
          <p:cNvPicPr>
            <a:picLocks noChangeAspect="1" noChangeArrowheads="1"/>
          </p:cNvPicPr>
          <p:nvPr/>
        </p:nvPicPr>
        <p:blipFill>
          <a:blip r:embed="rId5"/>
          <a:srcRect/>
          <a:stretch>
            <a:fillRect/>
          </a:stretch>
        </p:blipFill>
        <p:spPr bwMode="auto">
          <a:xfrm>
            <a:off x="5959807" y="4284343"/>
            <a:ext cx="1040257" cy="1040723"/>
          </a:xfrm>
          <a:prstGeom prst="rect">
            <a:avLst/>
          </a:prstGeom>
          <a:noFill/>
          <a:ln w="19050">
            <a:solidFill>
              <a:schemeClr val="tx1"/>
            </a:solidFill>
          </a:ln>
        </p:spPr>
      </p:pic>
      <p:pic>
        <p:nvPicPr>
          <p:cNvPr id="5" name="Picture 11" descr="C:\hh\proj\ravg\images\representative\1.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260128" y="4284343"/>
            <a:ext cx="1040257" cy="1040723"/>
          </a:xfrm>
          <a:prstGeom prst="rect">
            <a:avLst/>
          </a:prstGeom>
          <a:noFill/>
          <a:ln w="19050">
            <a:solidFill>
              <a:schemeClr val="tx1"/>
            </a:solidFill>
          </a:ln>
        </p:spPr>
      </p:pic>
      <p:pic>
        <p:nvPicPr>
          <p:cNvPr id="6" name="Picture 12" descr="C:\hh\proj\ravg\images\representative\2.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560450" y="4284343"/>
            <a:ext cx="1040257" cy="1040723"/>
          </a:xfrm>
          <a:prstGeom prst="rect">
            <a:avLst/>
          </a:prstGeom>
          <a:noFill/>
          <a:ln w="19050">
            <a:solidFill>
              <a:schemeClr val="tx1"/>
            </a:solidFill>
          </a:ln>
        </p:spPr>
      </p:pic>
      <p:grpSp>
        <p:nvGrpSpPr>
          <p:cNvPr id="7" name="Group 6"/>
          <p:cNvGrpSpPr/>
          <p:nvPr/>
        </p:nvGrpSpPr>
        <p:grpSpPr>
          <a:xfrm>
            <a:off x="9860771" y="4284343"/>
            <a:ext cx="1040257" cy="1040723"/>
            <a:chOff x="2895600" y="2133600"/>
            <a:chExt cx="1828800" cy="1828800"/>
          </a:xfrm>
        </p:grpSpPr>
        <p:pic>
          <p:nvPicPr>
            <p:cNvPr id="8" name="Picture 8" descr="C:\hh\proj\ravg\images\representative\81.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pic>
          <p:nvPicPr>
            <p:cNvPr id="9" name="Picture 13" descr="C:\hh\proj\ravg\images\representative\113.pn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grpSp>
      <p:sp>
        <p:nvSpPr>
          <p:cNvPr id="52" name="Text Box 2"/>
          <p:cNvSpPr txBox="1">
            <a:spLocks noChangeArrowheads="1"/>
          </p:cNvSpPr>
          <p:nvPr/>
        </p:nvSpPr>
        <p:spPr bwMode="blackGray">
          <a:xfrm>
            <a:off x="1300322" y="8908223"/>
            <a:ext cx="615553"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Input</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53" name="Text Box 7"/>
          <p:cNvSpPr txBox="1">
            <a:spLocks noChangeArrowheads="1"/>
          </p:cNvSpPr>
          <p:nvPr/>
        </p:nvSpPr>
        <p:spPr bwMode="blackGray">
          <a:xfrm>
            <a:off x="3900964" y="8276488"/>
            <a:ext cx="188200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Indirection table</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graphicFrame>
        <p:nvGraphicFramePr>
          <p:cNvPr id="90" name="Table 89"/>
          <p:cNvGraphicFramePr>
            <a:graphicFrameLocks noGrp="1"/>
          </p:cNvGraphicFramePr>
          <p:nvPr/>
        </p:nvGraphicFramePr>
        <p:xfrm>
          <a:off x="7151767" y="6102424"/>
          <a:ext cx="2600640"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325080"/>
                <a:gridCol w="325080"/>
                <a:gridCol w="325080"/>
                <a:gridCol w="325080"/>
                <a:gridCol w="325080"/>
                <a:gridCol w="325080"/>
                <a:gridCol w="325080"/>
                <a:gridCol w="325080"/>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93" name="Straight Connector 92"/>
          <p:cNvCxnSpPr/>
          <p:nvPr/>
        </p:nvCxnSpPr>
        <p:spPr bwMode="auto">
          <a:xfrm>
            <a:off x="11955265" y="7474266"/>
            <a:ext cx="650161" cy="2259"/>
          </a:xfrm>
          <a:prstGeom prst="line">
            <a:avLst/>
          </a:prstGeom>
          <a:noFill/>
          <a:ln w="76200" cap="flat" cmpd="sng" algn="ctr">
            <a:solidFill>
              <a:schemeClr val="tx1"/>
            </a:solidFill>
            <a:prstDash val="sysDot"/>
            <a:round/>
            <a:headEnd type="none" w="med" len="med"/>
            <a:tailEnd type="none" w="med" len="med"/>
          </a:ln>
          <a:effectLst/>
        </p:spPr>
      </p:cxnSp>
      <p:sp>
        <p:nvSpPr>
          <p:cNvPr id="129" name="Text Box 7"/>
          <p:cNvSpPr txBox="1">
            <a:spLocks noChangeArrowheads="1"/>
          </p:cNvSpPr>
          <p:nvPr/>
        </p:nvSpPr>
        <p:spPr bwMode="blackGray">
          <a:xfrm>
            <a:off x="6176527"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1</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0" name="Text Box 7"/>
          <p:cNvSpPr txBox="1">
            <a:spLocks noChangeArrowheads="1"/>
          </p:cNvSpPr>
          <p:nvPr/>
        </p:nvSpPr>
        <p:spPr bwMode="blackGray">
          <a:xfrm>
            <a:off x="7476847" y="5437031"/>
            <a:ext cx="602729"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2</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1" name="Text Box 7"/>
          <p:cNvSpPr txBox="1">
            <a:spLocks noChangeArrowheads="1"/>
          </p:cNvSpPr>
          <p:nvPr/>
        </p:nvSpPr>
        <p:spPr bwMode="blackGray">
          <a:xfrm>
            <a:off x="8777169"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3</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2" name="Text Box 7"/>
          <p:cNvSpPr txBox="1">
            <a:spLocks noChangeArrowheads="1"/>
          </p:cNvSpPr>
          <p:nvPr/>
        </p:nvSpPr>
        <p:spPr bwMode="blackGray">
          <a:xfrm>
            <a:off x="10077491" y="5437031"/>
            <a:ext cx="615553"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4</a:t>
            </a:r>
          </a:p>
        </p:txBody>
      </p:sp>
      <p:sp>
        <p:nvSpPr>
          <p:cNvPr id="137" name="Text Box 7"/>
          <p:cNvSpPr txBox="1">
            <a:spLocks noChangeArrowheads="1"/>
          </p:cNvSpPr>
          <p:nvPr/>
        </p:nvSpPr>
        <p:spPr bwMode="blackGray">
          <a:xfrm>
            <a:off x="8127009" y="7734445"/>
            <a:ext cx="2094226"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1D memory buffer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8" name="Text Box 7"/>
          <p:cNvSpPr txBox="1">
            <a:spLocks noChangeArrowheads="1"/>
          </p:cNvSpPr>
          <p:nvPr/>
        </p:nvSpPr>
        <p:spPr bwMode="blackGray">
          <a:xfrm>
            <a:off x="7700328" y="6517342"/>
            <a:ext cx="146218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 contents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72" name="Text Box 7"/>
          <p:cNvSpPr txBox="1">
            <a:spLocks noChangeArrowheads="1"/>
          </p:cNvSpPr>
          <p:nvPr/>
        </p:nvSpPr>
        <p:spPr bwMode="blackGray">
          <a:xfrm>
            <a:off x="7184862" y="8582998"/>
            <a:ext cx="2220914"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outerShdw blurRad="38100" dist="12700" dir="2700000" algn="tl" rotWithShape="0">
                    <a:prstClr val="black">
                      <a:alpha val="40000"/>
                    </a:prstClr>
                  </a:outerShdw>
                </a:effectLst>
                <a:latin typeface="Frutiger LT Std 55 Roman" pitchFamily="34" charset="0"/>
              </a:rPr>
              <a:t>Offline encoding</a:t>
            </a:r>
            <a:endParaRPr lang="en-US" sz="22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08" name="Text Box 2"/>
          <p:cNvSpPr txBox="1">
            <a:spLocks noChangeArrowheads="1"/>
          </p:cNvSpPr>
          <p:nvPr/>
        </p:nvSpPr>
        <p:spPr bwMode="blackGray">
          <a:xfrm>
            <a:off x="4009325" y="4463471"/>
            <a:ext cx="1679035" cy="584775"/>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Localized</a:t>
            </a:r>
          </a:p>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representation</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10" name="Freeform 109"/>
          <p:cNvSpPr/>
          <p:nvPr/>
        </p:nvSpPr>
        <p:spPr bwMode="auto">
          <a:xfrm>
            <a:off x="5539966" y="6826527"/>
            <a:ext cx="2439684" cy="1201892"/>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782970 w 2205037"/>
              <a:gd name="connsiteY1" fmla="*/ 1089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5001"/>
              <a:gd name="connsiteX1" fmla="*/ 782970 w 2205037"/>
              <a:gd name="connsiteY1" fmla="*/ 1089 h 825001"/>
              <a:gd name="connsiteX2" fmla="*/ 792953 w 2205037"/>
              <a:gd name="connsiteY2" fmla="*/ 825001 h 825001"/>
              <a:gd name="connsiteX3" fmla="*/ 2205037 w 2205037"/>
              <a:gd name="connsiteY3" fmla="*/ 823912 h 825001"/>
              <a:gd name="connsiteX4" fmla="*/ 2205037 w 2205037"/>
              <a:gd name="connsiteY4" fmla="*/ 633412 h 825001"/>
              <a:gd name="connsiteX0" fmla="*/ 0 w 1725894"/>
              <a:gd name="connsiteY0" fmla="*/ 0 h 825001"/>
              <a:gd name="connsiteX1" fmla="*/ 303827 w 1725894"/>
              <a:gd name="connsiteY1" fmla="*/ 1089 h 825001"/>
              <a:gd name="connsiteX2" fmla="*/ 313810 w 1725894"/>
              <a:gd name="connsiteY2" fmla="*/ 825001 h 825001"/>
              <a:gd name="connsiteX3" fmla="*/ 1725894 w 1725894"/>
              <a:gd name="connsiteY3" fmla="*/ 823912 h 825001"/>
              <a:gd name="connsiteX4" fmla="*/ 1725894 w 1725894"/>
              <a:gd name="connsiteY4" fmla="*/ 633412 h 82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94" h="825001">
                <a:moveTo>
                  <a:pt x="0" y="0"/>
                </a:moveTo>
                <a:lnTo>
                  <a:pt x="303827" y="1089"/>
                </a:lnTo>
                <a:lnTo>
                  <a:pt x="313810" y="825001"/>
                </a:lnTo>
                <a:lnTo>
                  <a:pt x="1725894" y="823912"/>
                </a:lnTo>
                <a:lnTo>
                  <a:pt x="1725894" y="633412"/>
                </a:lnTo>
              </a:path>
            </a:pathLst>
          </a:cu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sp>
        <p:nvSpPr>
          <p:cNvPr id="72" name="Freeform 71"/>
          <p:cNvSpPr/>
          <p:nvPr/>
        </p:nvSpPr>
        <p:spPr bwMode="auto">
          <a:xfrm flipH="1">
            <a:off x="9090766" y="5550876"/>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69" name="Freeform 68"/>
          <p:cNvSpPr/>
          <p:nvPr/>
        </p:nvSpPr>
        <p:spPr bwMode="auto">
          <a:xfrm>
            <a:off x="5932985" y="5550892"/>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73" name="Freeform 72"/>
          <p:cNvSpPr/>
          <p:nvPr/>
        </p:nvSpPr>
        <p:spPr bwMode="auto">
          <a:xfrm>
            <a:off x="2098947"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25400" cap="flat" cmpd="sng" algn="ctr">
            <a:solidFill>
              <a:srgbClr val="000000"/>
            </a:solidFill>
            <a:prstDash val="solid"/>
            <a:round/>
            <a:headEnd type="oval"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graphicFrame>
        <p:nvGraphicFramePr>
          <p:cNvPr id="31" name="Table 30"/>
          <p:cNvGraphicFramePr>
            <a:graphicFrameLocks noGrp="1"/>
          </p:cNvGraphicFramePr>
          <p:nvPr/>
        </p:nvGraphicFramePr>
        <p:xfrm>
          <a:off x="6501607" y="7300811"/>
          <a:ext cx="5201288"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650161"/>
                <a:gridCol w="650161"/>
                <a:gridCol w="650161"/>
                <a:gridCol w="650161"/>
                <a:gridCol w="650161"/>
                <a:gridCol w="407963"/>
                <a:gridCol w="892359"/>
                <a:gridCol w="650161"/>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r>
              <a:rPr lang="en-US" dirty="0" smtClean="0"/>
              <a:t>The encoding algorithm</a:t>
            </a:r>
            <a:endParaRPr lang="en-US" dirty="0"/>
          </a:p>
        </p:txBody>
      </p:sp>
      <p:sp>
        <p:nvSpPr>
          <p:cNvPr id="5" name="Content Placeholder 4"/>
          <p:cNvSpPr>
            <a:spLocks noGrp="1"/>
          </p:cNvSpPr>
          <p:nvPr>
            <p:ph idx="1"/>
          </p:nvPr>
        </p:nvSpPr>
        <p:spPr>
          <a:xfrm>
            <a:off x="975242" y="1409313"/>
            <a:ext cx="8717694" cy="757861"/>
          </a:xfrm>
        </p:spPr>
        <p:txBody>
          <a:bodyPr/>
          <a:lstStyle/>
          <a:p>
            <a:r>
              <a:rPr lang="en-US" dirty="0" smtClean="0">
                <a:solidFill>
                  <a:srgbClr val="1F497D"/>
                </a:solidFill>
              </a:rPr>
              <a:t>Must “clip” shape against every cell </a:t>
            </a:r>
            <a:endParaRPr lang="en-US" dirty="0">
              <a:solidFill>
                <a:srgbClr val="1F497D"/>
              </a:solidFill>
            </a:endParaRPr>
          </a:p>
        </p:txBody>
      </p:sp>
      <p:pic>
        <p:nvPicPr>
          <p:cNvPr id="31746" name="Picture 2"/>
          <p:cNvPicPr>
            <a:picLocks noChangeAspect="1" noChangeArrowheads="1"/>
          </p:cNvPicPr>
          <p:nvPr/>
        </p:nvPicPr>
        <p:blipFill>
          <a:blip r:embed="rId3"/>
          <a:srcRect/>
          <a:stretch>
            <a:fillRect/>
          </a:stretch>
        </p:blipFill>
        <p:spPr bwMode="auto">
          <a:xfrm>
            <a:off x="4012710" y="3709607"/>
            <a:ext cx="4838110" cy="484027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r>
              <a:rPr lang="en-US" dirty="0" smtClean="0"/>
              <a:t>The encoding algorithm</a:t>
            </a:r>
            <a:endParaRPr lang="en-US" dirty="0"/>
          </a:p>
        </p:txBody>
      </p:sp>
      <p:sp>
        <p:nvSpPr>
          <p:cNvPr id="5" name="Content Placeholder 4"/>
          <p:cNvSpPr>
            <a:spLocks noGrp="1"/>
          </p:cNvSpPr>
          <p:nvPr>
            <p:ph idx="1"/>
          </p:nvPr>
        </p:nvSpPr>
        <p:spPr>
          <a:xfrm>
            <a:off x="975242" y="1409313"/>
            <a:ext cx="8717694" cy="757861"/>
          </a:xfrm>
        </p:spPr>
        <p:txBody>
          <a:bodyPr/>
          <a:lstStyle/>
          <a:p>
            <a:r>
              <a:rPr lang="en-US" dirty="0" smtClean="0">
                <a:solidFill>
                  <a:srgbClr val="1F497D"/>
                </a:solidFill>
              </a:rPr>
              <a:t>Must “clip” shape against every cell </a:t>
            </a:r>
            <a:endParaRPr lang="en-US" dirty="0">
              <a:solidFill>
                <a:srgbClr val="1F497D"/>
              </a:solidFill>
            </a:endParaRPr>
          </a:p>
        </p:txBody>
      </p:sp>
      <p:grpSp>
        <p:nvGrpSpPr>
          <p:cNvPr id="6" name="Group 5"/>
          <p:cNvGrpSpPr>
            <a:grpSpLocks/>
          </p:cNvGrpSpPr>
          <p:nvPr/>
        </p:nvGrpSpPr>
        <p:grpSpPr bwMode="auto">
          <a:xfrm>
            <a:off x="5611128" y="3036288"/>
            <a:ext cx="1974609" cy="1651537"/>
            <a:chOff x="0" y="0"/>
            <a:chExt cx="1243" cy="1040"/>
          </a:xfrm>
        </p:grpSpPr>
        <p:pic>
          <p:nvPicPr>
            <p:cNvPr id="7" name="Picture 2"/>
            <p:cNvPicPr>
              <a:picLocks noChangeAspect="1" noChangeArrowheads="1"/>
            </p:cNvPicPr>
            <p:nvPr/>
          </p:nvPicPr>
          <p:blipFill>
            <a:blip r:embed="rId2"/>
            <a:srcRect/>
            <a:stretch>
              <a:fillRect/>
            </a:stretch>
          </p:blipFill>
          <p:spPr bwMode="auto">
            <a:xfrm>
              <a:off x="0" y="0"/>
              <a:ext cx="1243" cy="1040"/>
            </a:xfrm>
            <a:prstGeom prst="rect">
              <a:avLst/>
            </a:prstGeom>
            <a:noFill/>
            <a:ln w="12700">
              <a:noFill/>
              <a:miter lim="800000"/>
              <a:headEnd/>
              <a:tailEnd/>
            </a:ln>
          </p:spPr>
        </p:pic>
        <p:sp>
          <p:nvSpPr>
            <p:cNvPr id="8" name="Line 3"/>
            <p:cNvSpPr>
              <a:spLocks noChangeShapeType="1"/>
            </p:cNvSpPr>
            <p:nvPr/>
          </p:nvSpPr>
          <p:spPr bwMode="auto">
            <a:xfrm>
              <a:off x="1017" y="119"/>
              <a:ext cx="0" cy="284"/>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9" name="Line 4"/>
            <p:cNvSpPr>
              <a:spLocks noChangeShapeType="1"/>
            </p:cNvSpPr>
            <p:nvPr/>
          </p:nvSpPr>
          <p:spPr bwMode="auto">
            <a:xfrm flipH="1">
              <a:off x="16" y="128"/>
              <a:ext cx="0" cy="276"/>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10" name="Line 5"/>
            <p:cNvSpPr>
              <a:spLocks noChangeShapeType="1"/>
            </p:cNvSpPr>
            <p:nvPr/>
          </p:nvSpPr>
          <p:spPr bwMode="auto">
            <a:xfrm flipH="1">
              <a:off x="15" y="880"/>
              <a:ext cx="1" cy="14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11" name="Line 6"/>
            <p:cNvSpPr>
              <a:spLocks noChangeShapeType="1"/>
            </p:cNvSpPr>
            <p:nvPr/>
          </p:nvSpPr>
          <p:spPr bwMode="auto">
            <a:xfrm flipH="1">
              <a:off x="6" y="1018"/>
              <a:ext cx="15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12" name="Group 7"/>
          <p:cNvGrpSpPr>
            <a:grpSpLocks/>
          </p:cNvGrpSpPr>
          <p:nvPr/>
        </p:nvGrpSpPr>
        <p:grpSpPr bwMode="auto">
          <a:xfrm>
            <a:off x="1904767" y="3036288"/>
            <a:ext cx="1968260" cy="1651537"/>
            <a:chOff x="0" y="0"/>
            <a:chExt cx="1240" cy="1040"/>
          </a:xfrm>
        </p:grpSpPr>
        <p:pic>
          <p:nvPicPr>
            <p:cNvPr id="13" name="Picture 8"/>
            <p:cNvPicPr>
              <a:picLocks noChangeAspect="1" noChangeArrowheads="1"/>
            </p:cNvPicPr>
            <p:nvPr/>
          </p:nvPicPr>
          <p:blipFill>
            <a:blip r:embed="rId3"/>
            <a:srcRect/>
            <a:stretch>
              <a:fillRect/>
            </a:stretch>
          </p:blipFill>
          <p:spPr bwMode="auto">
            <a:xfrm>
              <a:off x="0" y="0"/>
              <a:ext cx="1240" cy="1040"/>
            </a:xfrm>
            <a:prstGeom prst="rect">
              <a:avLst/>
            </a:prstGeom>
            <a:noFill/>
            <a:ln w="12700">
              <a:noFill/>
              <a:miter lim="800000"/>
              <a:headEnd/>
              <a:tailEnd/>
            </a:ln>
          </p:spPr>
        </p:pic>
        <p:sp>
          <p:nvSpPr>
            <p:cNvPr id="14" name="Line 9"/>
            <p:cNvSpPr>
              <a:spLocks noChangeShapeType="1"/>
            </p:cNvSpPr>
            <p:nvPr/>
          </p:nvSpPr>
          <p:spPr bwMode="auto">
            <a:xfrm flipH="1">
              <a:off x="1015" y="128"/>
              <a:ext cx="0" cy="276"/>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15" name="Line 10"/>
            <p:cNvSpPr>
              <a:spLocks noChangeShapeType="1"/>
            </p:cNvSpPr>
            <p:nvPr/>
          </p:nvSpPr>
          <p:spPr bwMode="auto">
            <a:xfrm flipH="1">
              <a:off x="1015" y="880"/>
              <a:ext cx="0" cy="14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16" name="Line 11"/>
            <p:cNvSpPr>
              <a:spLocks noChangeShapeType="1"/>
            </p:cNvSpPr>
            <p:nvPr/>
          </p:nvSpPr>
          <p:spPr bwMode="auto">
            <a:xfrm flipH="1">
              <a:off x="798" y="1018"/>
              <a:ext cx="23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17" name="Line 12"/>
            <p:cNvSpPr>
              <a:spLocks noChangeShapeType="1"/>
            </p:cNvSpPr>
            <p:nvPr/>
          </p:nvSpPr>
          <p:spPr bwMode="auto">
            <a:xfrm flipH="1">
              <a:off x="126" y="1018"/>
              <a:ext cx="266"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18" name="Group 13"/>
          <p:cNvGrpSpPr>
            <a:grpSpLocks/>
          </p:cNvGrpSpPr>
          <p:nvPr/>
        </p:nvGrpSpPr>
        <p:grpSpPr bwMode="auto">
          <a:xfrm>
            <a:off x="9320662" y="3036288"/>
            <a:ext cx="1968260" cy="1651537"/>
            <a:chOff x="0" y="0"/>
            <a:chExt cx="1240" cy="1040"/>
          </a:xfrm>
        </p:grpSpPr>
        <p:pic>
          <p:nvPicPr>
            <p:cNvPr id="19" name="Picture 14"/>
            <p:cNvPicPr>
              <a:picLocks noChangeAspect="1" noChangeArrowheads="1"/>
            </p:cNvPicPr>
            <p:nvPr/>
          </p:nvPicPr>
          <p:blipFill>
            <a:blip r:embed="rId4" cstate="print"/>
            <a:srcRect/>
            <a:stretch>
              <a:fillRect/>
            </a:stretch>
          </p:blipFill>
          <p:spPr bwMode="auto">
            <a:xfrm>
              <a:off x="0" y="0"/>
              <a:ext cx="1240" cy="1040"/>
            </a:xfrm>
            <a:prstGeom prst="rect">
              <a:avLst/>
            </a:prstGeom>
            <a:noFill/>
            <a:ln w="12700">
              <a:noFill/>
              <a:miter lim="800000"/>
              <a:headEnd/>
              <a:tailEnd/>
            </a:ln>
          </p:spPr>
        </p:pic>
        <p:sp>
          <p:nvSpPr>
            <p:cNvPr id="20" name="Line 15"/>
            <p:cNvSpPr>
              <a:spLocks noChangeShapeType="1"/>
            </p:cNvSpPr>
            <p:nvPr/>
          </p:nvSpPr>
          <p:spPr bwMode="auto">
            <a:xfrm>
              <a:off x="9" y="119"/>
              <a:ext cx="0" cy="284"/>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21" name="Line 16"/>
            <p:cNvSpPr>
              <a:spLocks noChangeShapeType="1"/>
            </p:cNvSpPr>
            <p:nvPr/>
          </p:nvSpPr>
          <p:spPr bwMode="auto">
            <a:xfrm flipH="1">
              <a:off x="638" y="1018"/>
              <a:ext cx="265"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22" name="Group 17"/>
          <p:cNvGrpSpPr>
            <a:grpSpLocks/>
          </p:cNvGrpSpPr>
          <p:nvPr/>
        </p:nvGrpSpPr>
        <p:grpSpPr bwMode="auto">
          <a:xfrm>
            <a:off x="5612715" y="5297624"/>
            <a:ext cx="1968260" cy="1651537"/>
            <a:chOff x="0" y="0"/>
            <a:chExt cx="1240" cy="1040"/>
          </a:xfrm>
        </p:grpSpPr>
        <p:pic>
          <p:nvPicPr>
            <p:cNvPr id="23" name="Picture 18"/>
            <p:cNvPicPr>
              <a:picLocks noChangeAspect="1" noChangeArrowheads="1"/>
            </p:cNvPicPr>
            <p:nvPr/>
          </p:nvPicPr>
          <p:blipFill>
            <a:blip r:embed="rId5"/>
            <a:srcRect/>
            <a:stretch>
              <a:fillRect/>
            </a:stretch>
          </p:blipFill>
          <p:spPr bwMode="auto">
            <a:xfrm>
              <a:off x="0" y="0"/>
              <a:ext cx="1240" cy="1040"/>
            </a:xfrm>
            <a:prstGeom prst="rect">
              <a:avLst/>
            </a:prstGeom>
            <a:noFill/>
            <a:ln w="12700">
              <a:noFill/>
              <a:miter lim="800000"/>
              <a:headEnd/>
              <a:tailEnd/>
            </a:ln>
          </p:spPr>
        </p:pic>
        <p:sp>
          <p:nvSpPr>
            <p:cNvPr id="24" name="Line 19"/>
            <p:cNvSpPr>
              <a:spLocks noChangeShapeType="1"/>
            </p:cNvSpPr>
            <p:nvPr/>
          </p:nvSpPr>
          <p:spPr bwMode="auto">
            <a:xfrm flipH="1">
              <a:off x="1016" y="888"/>
              <a:ext cx="0" cy="14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25" name="Line 20"/>
            <p:cNvSpPr>
              <a:spLocks noChangeShapeType="1"/>
            </p:cNvSpPr>
            <p:nvPr/>
          </p:nvSpPr>
          <p:spPr bwMode="auto">
            <a:xfrm>
              <a:off x="15" y="16"/>
              <a:ext cx="1" cy="22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26" name="Line 21"/>
            <p:cNvSpPr>
              <a:spLocks noChangeShapeType="1"/>
            </p:cNvSpPr>
            <p:nvPr/>
          </p:nvSpPr>
          <p:spPr bwMode="auto">
            <a:xfrm flipH="1">
              <a:off x="6" y="26"/>
              <a:ext cx="15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27" name="Line 22"/>
            <p:cNvSpPr>
              <a:spLocks noChangeShapeType="1"/>
            </p:cNvSpPr>
            <p:nvPr/>
          </p:nvSpPr>
          <p:spPr bwMode="auto">
            <a:xfrm flipH="1">
              <a:off x="798" y="1018"/>
              <a:ext cx="233"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28" name="Group 23"/>
          <p:cNvGrpSpPr>
            <a:grpSpLocks/>
          </p:cNvGrpSpPr>
          <p:nvPr/>
        </p:nvGrpSpPr>
        <p:grpSpPr bwMode="auto">
          <a:xfrm>
            <a:off x="5611128" y="7558960"/>
            <a:ext cx="1974609" cy="1651537"/>
            <a:chOff x="0" y="0"/>
            <a:chExt cx="1243" cy="1040"/>
          </a:xfrm>
        </p:grpSpPr>
        <p:pic>
          <p:nvPicPr>
            <p:cNvPr id="29" name="Picture 24"/>
            <p:cNvPicPr>
              <a:picLocks noChangeAspect="1" noChangeArrowheads="1"/>
            </p:cNvPicPr>
            <p:nvPr/>
          </p:nvPicPr>
          <p:blipFill>
            <a:blip r:embed="rId6"/>
            <a:srcRect/>
            <a:stretch>
              <a:fillRect/>
            </a:stretch>
          </p:blipFill>
          <p:spPr bwMode="auto">
            <a:xfrm>
              <a:off x="0" y="0"/>
              <a:ext cx="1243" cy="1040"/>
            </a:xfrm>
            <a:prstGeom prst="rect">
              <a:avLst/>
            </a:prstGeom>
            <a:noFill/>
            <a:ln w="12700">
              <a:noFill/>
              <a:miter lim="800000"/>
              <a:headEnd/>
              <a:tailEnd/>
            </a:ln>
          </p:spPr>
        </p:pic>
        <p:sp>
          <p:nvSpPr>
            <p:cNvPr id="30" name="Line 25"/>
            <p:cNvSpPr>
              <a:spLocks noChangeShapeType="1"/>
            </p:cNvSpPr>
            <p:nvPr/>
          </p:nvSpPr>
          <p:spPr bwMode="auto">
            <a:xfrm>
              <a:off x="1017" y="631"/>
              <a:ext cx="0" cy="292"/>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1" name="Line 26"/>
            <p:cNvSpPr>
              <a:spLocks noChangeShapeType="1"/>
            </p:cNvSpPr>
            <p:nvPr/>
          </p:nvSpPr>
          <p:spPr bwMode="auto">
            <a:xfrm>
              <a:off x="1016" y="8"/>
              <a:ext cx="0" cy="228"/>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2" name="Line 27"/>
            <p:cNvSpPr>
              <a:spLocks noChangeShapeType="1"/>
            </p:cNvSpPr>
            <p:nvPr/>
          </p:nvSpPr>
          <p:spPr bwMode="auto">
            <a:xfrm>
              <a:off x="16" y="640"/>
              <a:ext cx="0" cy="268"/>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3" name="Line 28"/>
            <p:cNvSpPr>
              <a:spLocks noChangeShapeType="1"/>
            </p:cNvSpPr>
            <p:nvPr/>
          </p:nvSpPr>
          <p:spPr bwMode="auto">
            <a:xfrm flipH="1">
              <a:off x="798" y="18"/>
              <a:ext cx="233"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34" name="Group 29"/>
          <p:cNvGrpSpPr>
            <a:grpSpLocks/>
          </p:cNvGrpSpPr>
          <p:nvPr/>
        </p:nvGrpSpPr>
        <p:grpSpPr bwMode="auto">
          <a:xfrm>
            <a:off x="1904768" y="5297624"/>
            <a:ext cx="1963498" cy="1651537"/>
            <a:chOff x="0" y="0"/>
            <a:chExt cx="1237" cy="1040"/>
          </a:xfrm>
        </p:grpSpPr>
        <p:pic>
          <p:nvPicPr>
            <p:cNvPr id="35" name="Picture 30"/>
            <p:cNvPicPr>
              <a:picLocks noChangeAspect="1" noChangeArrowheads="1"/>
            </p:cNvPicPr>
            <p:nvPr/>
          </p:nvPicPr>
          <p:blipFill>
            <a:blip r:embed="rId7"/>
            <a:srcRect/>
            <a:stretch>
              <a:fillRect/>
            </a:stretch>
          </p:blipFill>
          <p:spPr bwMode="auto">
            <a:xfrm>
              <a:off x="0" y="0"/>
              <a:ext cx="1237" cy="1040"/>
            </a:xfrm>
            <a:prstGeom prst="rect">
              <a:avLst/>
            </a:prstGeom>
            <a:noFill/>
            <a:ln w="12700">
              <a:noFill/>
              <a:miter lim="800000"/>
              <a:headEnd/>
              <a:tailEnd/>
            </a:ln>
          </p:spPr>
        </p:pic>
        <p:sp>
          <p:nvSpPr>
            <p:cNvPr id="36" name="Line 31"/>
            <p:cNvSpPr>
              <a:spLocks noChangeShapeType="1"/>
            </p:cNvSpPr>
            <p:nvPr/>
          </p:nvSpPr>
          <p:spPr bwMode="auto">
            <a:xfrm>
              <a:off x="1016" y="16"/>
              <a:ext cx="0" cy="22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7" name="Line 32"/>
            <p:cNvSpPr>
              <a:spLocks noChangeShapeType="1"/>
            </p:cNvSpPr>
            <p:nvPr/>
          </p:nvSpPr>
          <p:spPr bwMode="auto">
            <a:xfrm flipH="1">
              <a:off x="798" y="26"/>
              <a:ext cx="23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8" name="Line 33"/>
            <p:cNvSpPr>
              <a:spLocks noChangeShapeType="1"/>
            </p:cNvSpPr>
            <p:nvPr/>
          </p:nvSpPr>
          <p:spPr bwMode="auto">
            <a:xfrm flipH="1">
              <a:off x="126" y="26"/>
              <a:ext cx="266"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39" name="Line 34"/>
            <p:cNvSpPr>
              <a:spLocks noChangeShapeType="1"/>
            </p:cNvSpPr>
            <p:nvPr/>
          </p:nvSpPr>
          <p:spPr bwMode="auto">
            <a:xfrm flipH="1">
              <a:off x="126" y="1018"/>
              <a:ext cx="266"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40" name="Group 35"/>
          <p:cNvGrpSpPr>
            <a:grpSpLocks/>
          </p:cNvGrpSpPr>
          <p:nvPr/>
        </p:nvGrpSpPr>
        <p:grpSpPr bwMode="auto">
          <a:xfrm>
            <a:off x="1904767" y="7558960"/>
            <a:ext cx="1968260" cy="1651537"/>
            <a:chOff x="0" y="0"/>
            <a:chExt cx="1240" cy="1040"/>
          </a:xfrm>
        </p:grpSpPr>
        <p:pic>
          <p:nvPicPr>
            <p:cNvPr id="41" name="Picture 36"/>
            <p:cNvPicPr>
              <a:picLocks noChangeAspect="1" noChangeArrowheads="1"/>
            </p:cNvPicPr>
            <p:nvPr/>
          </p:nvPicPr>
          <p:blipFill>
            <a:blip r:embed="rId8" cstate="print"/>
            <a:srcRect/>
            <a:stretch>
              <a:fillRect/>
            </a:stretch>
          </p:blipFill>
          <p:spPr bwMode="auto">
            <a:xfrm>
              <a:off x="0" y="0"/>
              <a:ext cx="1240" cy="1040"/>
            </a:xfrm>
            <a:prstGeom prst="rect">
              <a:avLst/>
            </a:prstGeom>
            <a:noFill/>
            <a:ln w="12700">
              <a:noFill/>
              <a:miter lim="800000"/>
              <a:headEnd/>
              <a:tailEnd/>
            </a:ln>
          </p:spPr>
        </p:pic>
        <p:sp>
          <p:nvSpPr>
            <p:cNvPr id="42" name="Line 37"/>
            <p:cNvSpPr>
              <a:spLocks noChangeShapeType="1"/>
            </p:cNvSpPr>
            <p:nvPr/>
          </p:nvSpPr>
          <p:spPr bwMode="auto">
            <a:xfrm>
              <a:off x="1016" y="640"/>
              <a:ext cx="0" cy="268"/>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43" name="Line 38"/>
            <p:cNvSpPr>
              <a:spLocks noChangeShapeType="1"/>
            </p:cNvSpPr>
            <p:nvPr/>
          </p:nvSpPr>
          <p:spPr bwMode="auto">
            <a:xfrm flipH="1">
              <a:off x="126" y="18"/>
              <a:ext cx="266"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44" name="Group 39"/>
          <p:cNvGrpSpPr>
            <a:grpSpLocks/>
          </p:cNvGrpSpPr>
          <p:nvPr/>
        </p:nvGrpSpPr>
        <p:grpSpPr bwMode="auto">
          <a:xfrm>
            <a:off x="9320663" y="5297624"/>
            <a:ext cx="1963498" cy="1651537"/>
            <a:chOff x="0" y="0"/>
            <a:chExt cx="1237" cy="1040"/>
          </a:xfrm>
        </p:grpSpPr>
        <p:pic>
          <p:nvPicPr>
            <p:cNvPr id="45" name="Picture 40"/>
            <p:cNvPicPr>
              <a:picLocks noChangeAspect="1" noChangeArrowheads="1"/>
            </p:cNvPicPr>
            <p:nvPr/>
          </p:nvPicPr>
          <p:blipFill>
            <a:blip r:embed="rId9"/>
            <a:srcRect/>
            <a:stretch>
              <a:fillRect/>
            </a:stretch>
          </p:blipFill>
          <p:spPr bwMode="auto">
            <a:xfrm>
              <a:off x="0" y="0"/>
              <a:ext cx="1237" cy="1040"/>
            </a:xfrm>
            <a:prstGeom prst="rect">
              <a:avLst/>
            </a:prstGeom>
            <a:noFill/>
            <a:ln w="12700">
              <a:noFill/>
              <a:miter lim="800000"/>
              <a:headEnd/>
              <a:tailEnd/>
            </a:ln>
          </p:spPr>
        </p:pic>
        <p:sp>
          <p:nvSpPr>
            <p:cNvPr id="46" name="Line 41"/>
            <p:cNvSpPr>
              <a:spLocks noChangeShapeType="1"/>
            </p:cNvSpPr>
            <p:nvPr/>
          </p:nvSpPr>
          <p:spPr bwMode="auto">
            <a:xfrm flipH="1">
              <a:off x="8" y="888"/>
              <a:ext cx="0" cy="14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47" name="Line 42"/>
            <p:cNvSpPr>
              <a:spLocks noChangeShapeType="1"/>
            </p:cNvSpPr>
            <p:nvPr/>
          </p:nvSpPr>
          <p:spPr bwMode="auto">
            <a:xfrm flipH="1">
              <a:off x="638" y="26"/>
              <a:ext cx="265"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48" name="Line 43"/>
            <p:cNvSpPr>
              <a:spLocks noChangeShapeType="1"/>
            </p:cNvSpPr>
            <p:nvPr/>
          </p:nvSpPr>
          <p:spPr bwMode="auto">
            <a:xfrm flipH="1">
              <a:off x="6" y="1018"/>
              <a:ext cx="15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49" name="Line 44"/>
            <p:cNvSpPr>
              <a:spLocks noChangeShapeType="1"/>
            </p:cNvSpPr>
            <p:nvPr/>
          </p:nvSpPr>
          <p:spPr bwMode="auto">
            <a:xfrm flipH="1">
              <a:off x="640" y="1018"/>
              <a:ext cx="248"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grpSp>
        <p:nvGrpSpPr>
          <p:cNvPr id="50" name="Group 45"/>
          <p:cNvGrpSpPr>
            <a:grpSpLocks/>
          </p:cNvGrpSpPr>
          <p:nvPr/>
        </p:nvGrpSpPr>
        <p:grpSpPr bwMode="auto">
          <a:xfrm>
            <a:off x="9320662" y="7558960"/>
            <a:ext cx="1968260" cy="1651537"/>
            <a:chOff x="0" y="0"/>
            <a:chExt cx="1240" cy="1040"/>
          </a:xfrm>
        </p:grpSpPr>
        <p:pic>
          <p:nvPicPr>
            <p:cNvPr id="51" name="Picture 46"/>
            <p:cNvPicPr>
              <a:picLocks noChangeAspect="1" noChangeArrowheads="1"/>
            </p:cNvPicPr>
            <p:nvPr/>
          </p:nvPicPr>
          <p:blipFill>
            <a:blip r:embed="rId10"/>
            <a:srcRect/>
            <a:stretch>
              <a:fillRect/>
            </a:stretch>
          </p:blipFill>
          <p:spPr bwMode="auto">
            <a:xfrm>
              <a:off x="0" y="0"/>
              <a:ext cx="1240" cy="1040"/>
            </a:xfrm>
            <a:prstGeom prst="rect">
              <a:avLst/>
            </a:prstGeom>
            <a:noFill/>
            <a:ln w="12700">
              <a:noFill/>
              <a:miter lim="800000"/>
              <a:headEnd/>
              <a:tailEnd/>
            </a:ln>
          </p:spPr>
        </p:pic>
        <p:sp>
          <p:nvSpPr>
            <p:cNvPr id="52" name="Line 47"/>
            <p:cNvSpPr>
              <a:spLocks noChangeShapeType="1"/>
            </p:cNvSpPr>
            <p:nvPr/>
          </p:nvSpPr>
          <p:spPr bwMode="auto">
            <a:xfrm>
              <a:off x="9" y="631"/>
              <a:ext cx="0" cy="292"/>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53" name="Line 48"/>
            <p:cNvSpPr>
              <a:spLocks noChangeShapeType="1"/>
            </p:cNvSpPr>
            <p:nvPr/>
          </p:nvSpPr>
          <p:spPr bwMode="auto">
            <a:xfrm>
              <a:off x="8" y="8"/>
              <a:ext cx="0" cy="228"/>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54" name="Line 49"/>
            <p:cNvSpPr>
              <a:spLocks noChangeShapeType="1"/>
            </p:cNvSpPr>
            <p:nvPr/>
          </p:nvSpPr>
          <p:spPr bwMode="auto">
            <a:xfrm flipH="1">
              <a:off x="6" y="18"/>
              <a:ext cx="154"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sp>
          <p:nvSpPr>
            <p:cNvPr id="55" name="Line 50"/>
            <p:cNvSpPr>
              <a:spLocks noChangeShapeType="1"/>
            </p:cNvSpPr>
            <p:nvPr/>
          </p:nvSpPr>
          <p:spPr bwMode="auto">
            <a:xfrm flipH="1">
              <a:off x="648" y="18"/>
              <a:ext cx="248" cy="0"/>
            </a:xfrm>
            <a:prstGeom prst="line">
              <a:avLst/>
            </a:prstGeom>
            <a:noFill/>
            <a:ln w="38100">
              <a:solidFill>
                <a:srgbClr val="000000"/>
              </a:solidFill>
              <a:prstDash val="solid"/>
              <a:round/>
              <a:headEnd type="none" w="med" len="med"/>
              <a:tailEnd type="none" w="med" len="med"/>
            </a:ln>
          </p:spPr>
          <p:txBody>
            <a:bodyPr/>
            <a:lstStyle/>
            <a:p>
              <a:endParaRPr lang="en-US">
                <a:solidFill>
                  <a:schemeClr val="tx2"/>
                </a:solidFill>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r>
              <a:rPr lang="en-US" dirty="0" smtClean="0"/>
              <a:t>Alternatives</a:t>
            </a:r>
            <a:endParaRPr lang="en-US" dirty="0"/>
          </a:p>
        </p:txBody>
      </p:sp>
      <p:sp>
        <p:nvSpPr>
          <p:cNvPr id="33794" name="Rectangle 2"/>
          <p:cNvSpPr>
            <a:spLocks noGrp="1" noChangeArrowheads="1"/>
          </p:cNvSpPr>
          <p:nvPr>
            <p:ph type="body" idx="1"/>
          </p:nvPr>
        </p:nvSpPr>
        <p:spPr>
          <a:xfrm>
            <a:off x="975242" y="1409313"/>
            <a:ext cx="9950642" cy="7184236"/>
          </a:xfrm>
        </p:spPr>
        <p:txBody>
          <a:bodyPr/>
          <a:lstStyle/>
          <a:p>
            <a:r>
              <a:rPr lang="en-US" dirty="0" smtClean="0">
                <a:solidFill>
                  <a:srgbClr val="1F497D"/>
                </a:solidFill>
              </a:rPr>
              <a:t>Brute force </a:t>
            </a:r>
            <a:r>
              <a:rPr lang="en-US" sz="2800" dirty="0" smtClean="0">
                <a:solidFill>
                  <a:srgbClr val="1F497D"/>
                </a:solidFill>
                <a:latin typeface="Frutiger LT Std 55 Roman"/>
                <a:cs typeface="Frutiger LT Std 55 Roman"/>
              </a:rPr>
              <a:t>[Sutherland-</a:t>
            </a:r>
            <a:r>
              <a:rPr lang="en-US" sz="2800" dirty="0" err="1" smtClean="0">
                <a:solidFill>
                  <a:srgbClr val="1F497D"/>
                </a:solidFill>
                <a:latin typeface="Frutiger LT Std 55 Roman"/>
                <a:cs typeface="Frutiger LT Std 55 Roman"/>
              </a:rPr>
              <a:t>Hodgman</a:t>
            </a:r>
            <a:r>
              <a:rPr lang="en-US" sz="2800" dirty="0" smtClean="0">
                <a:solidFill>
                  <a:srgbClr val="1F497D"/>
                </a:solidFill>
                <a:latin typeface="Frutiger LT Std 55 Roman"/>
                <a:cs typeface="Frutiger LT Std 55 Roman"/>
              </a:rPr>
              <a:t> 74]</a:t>
            </a:r>
          </a:p>
          <a:p>
            <a:pPr lvl="1"/>
            <a:r>
              <a:rPr lang="en-US" dirty="0" smtClean="0">
                <a:solidFill>
                  <a:srgbClr val="1F497D"/>
                </a:solidFill>
              </a:rPr>
              <a:t>Clip independently against each cell</a:t>
            </a:r>
          </a:p>
          <a:p>
            <a:pPr lvl="1"/>
            <a:r>
              <a:rPr lang="en-US" dirty="0" smtClean="0">
                <a:solidFill>
                  <a:srgbClr val="1F497D"/>
                </a:solidFill>
              </a:rPr>
              <a:t> </a:t>
            </a:r>
          </a:p>
          <a:p>
            <a:r>
              <a:rPr lang="en-US" dirty="0" smtClean="0">
                <a:solidFill>
                  <a:srgbClr val="1F497D"/>
                </a:solidFill>
              </a:rPr>
              <a:t>Hierarchical subdivision </a:t>
            </a:r>
            <a:r>
              <a:rPr lang="en-US" sz="2800" dirty="0" smtClean="0">
                <a:solidFill>
                  <a:srgbClr val="1F497D"/>
                </a:solidFill>
                <a:latin typeface="Frutiger LT Std 55 Roman"/>
                <a:cs typeface="Frutiger LT Std 55 Roman"/>
              </a:rPr>
              <a:t>[Warnock 69]</a:t>
            </a:r>
          </a:p>
          <a:p>
            <a:pPr lvl="1"/>
            <a:r>
              <a:rPr lang="en-US" dirty="0" smtClean="0">
                <a:solidFill>
                  <a:srgbClr val="1F497D"/>
                </a:solidFill>
              </a:rPr>
              <a:t>Clip recursively using a </a:t>
            </a:r>
            <a:r>
              <a:rPr lang="en-US" dirty="0" err="1" smtClean="0">
                <a:solidFill>
                  <a:srgbClr val="1F497D"/>
                </a:solidFill>
              </a:rPr>
              <a:t>quadtree</a:t>
            </a:r>
            <a:r>
              <a:rPr lang="en-US" dirty="0" smtClean="0">
                <a:solidFill>
                  <a:srgbClr val="1F497D"/>
                </a:solidFill>
              </a:rPr>
              <a:t> structure</a:t>
            </a:r>
          </a:p>
          <a:p>
            <a:pPr lvl="1"/>
            <a:r>
              <a:rPr lang="en-US" dirty="0" smtClean="0">
                <a:solidFill>
                  <a:srgbClr val="1F497D"/>
                </a:solidFill>
              </a:rPr>
              <a:t> </a:t>
            </a:r>
          </a:p>
          <a:p>
            <a:r>
              <a:rPr lang="en-US" b="1" dirty="0" smtClean="0">
                <a:solidFill>
                  <a:srgbClr val="1F497D"/>
                </a:solidFill>
              </a:rPr>
              <a:t>Lattice clipping</a:t>
            </a:r>
            <a:r>
              <a:rPr lang="en-US" dirty="0" smtClean="0">
                <a:solidFill>
                  <a:srgbClr val="1F497D"/>
                </a:solidFill>
              </a:rPr>
              <a:t> </a:t>
            </a:r>
            <a:r>
              <a:rPr lang="en-US" sz="2800" dirty="0" smtClean="0">
                <a:solidFill>
                  <a:srgbClr val="1F497D"/>
                </a:solidFill>
                <a:latin typeface="Frutiger LT Std 55 Roman"/>
                <a:cs typeface="Frutiger LT Std 55 Roman"/>
              </a:rPr>
              <a:t>[Our method]</a:t>
            </a:r>
          </a:p>
          <a:p>
            <a:pPr lvl="1"/>
            <a:r>
              <a:rPr lang="en-US" dirty="0" smtClean="0">
                <a:solidFill>
                  <a:srgbClr val="1F497D"/>
                </a:solidFill>
              </a:rPr>
              <a:t>Visits each input vertex only once</a:t>
            </a:r>
          </a:p>
          <a:p>
            <a:pPr lvl="1"/>
            <a:r>
              <a:rPr lang="en-US" dirty="0" smtClean="0">
                <a:solidFill>
                  <a:srgbClr val="1F497D"/>
                </a:solidFill>
              </a:rPr>
              <a:t>Visits only cells that have content</a:t>
            </a:r>
          </a:p>
          <a:p>
            <a:pPr lvl="1"/>
            <a:r>
              <a:rPr lang="en-US" dirty="0" smtClean="0">
                <a:solidFill>
                  <a:srgbClr val="1F497D"/>
                </a:solidFill>
              </a:rPr>
              <a:t> </a:t>
            </a:r>
          </a:p>
        </p:txBody>
      </p:sp>
      <p:pic>
        <p:nvPicPr>
          <p:cNvPr id="33795" name="Picture 3"/>
          <p:cNvPicPr>
            <a:picLocks noChangeAspect="1" noChangeArrowheads="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bwMode="auto">
          <a:xfrm>
            <a:off x="2102859" y="3036396"/>
            <a:ext cx="1371433" cy="543141"/>
          </a:xfrm>
          <a:prstGeom prst="rect">
            <a:avLst/>
          </a:prstGeom>
          <a:noFill/>
          <a:ln w="12700">
            <a:noFill/>
            <a:miter lim="800000"/>
            <a:headEnd/>
            <a:tailEnd/>
          </a:ln>
        </p:spPr>
      </p:pic>
      <p:pic>
        <p:nvPicPr>
          <p:cNvPr id="33796" name="Picture 4"/>
          <p:cNvPicPr>
            <a:picLocks noChangeAspect="1" noChangeArrowheads="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bwMode="auto">
          <a:xfrm>
            <a:off x="2102859" y="5212485"/>
            <a:ext cx="2704770" cy="501916"/>
          </a:xfrm>
          <a:prstGeom prst="rect">
            <a:avLst/>
          </a:prstGeom>
          <a:noFill/>
          <a:ln w="12700">
            <a:noFill/>
            <a:miter lim="800000"/>
            <a:headEnd/>
            <a:tailEnd/>
          </a:ln>
        </p:spPr>
      </p:pic>
      <p:pic>
        <p:nvPicPr>
          <p:cNvPr id="33797" name="Picture 5"/>
          <p:cNvPicPr>
            <a:picLocks noChangeAspect="1" noChangeArrowheads="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bwMode="auto">
          <a:xfrm>
            <a:off x="2102859" y="8038382"/>
            <a:ext cx="2526992" cy="502606"/>
          </a:xfrm>
          <a:prstGeom prst="rect">
            <a:avLst/>
          </a:prstGeom>
          <a:noFill/>
          <a:ln w="12700">
            <a:noFill/>
            <a:miter lim="800000"/>
            <a:headEnd/>
            <a:tailEnd/>
          </a:ln>
        </p:spPr>
      </p:pic>
      <p:sp>
        <p:nvSpPr>
          <p:cNvPr id="33802" name="Rectangle 10"/>
          <p:cNvSpPr>
            <a:spLocks/>
          </p:cNvSpPr>
          <p:nvPr/>
        </p:nvSpPr>
        <p:spPr bwMode="auto">
          <a:xfrm>
            <a:off x="9974633" y="7895620"/>
            <a:ext cx="2544221" cy="584775"/>
          </a:xfrm>
          <a:prstGeom prst="rect">
            <a:avLst/>
          </a:prstGeom>
          <a:noFill/>
          <a:ln w="12700">
            <a:noFill/>
            <a:miter lim="800000"/>
            <a:headEnd type="none" w="med" len="med"/>
            <a:tailEnd type="none" w="med" len="med"/>
          </a:ln>
        </p:spPr>
        <p:txBody>
          <a:bodyPr wrap="none" lIns="0" tIns="0" rIns="0" bIns="0" anchor="ctr">
            <a:spAutoFit/>
          </a:bodyPr>
          <a:lstStyle/>
          <a:p>
            <a:pPr algn="l"/>
            <a:r>
              <a:rPr lang="en-US" sz="3800" dirty="0" err="1" smtClean="0">
                <a:effectLst/>
                <a:latin typeface="CMU Serif Italic"/>
                <a:ea typeface="Frutiger LT Std 55 Roman" charset="0"/>
                <a:cs typeface="CMU Serif Italic"/>
                <a:sym typeface="Frutiger LT Std 55 Roman" charset="0"/>
              </a:rPr>
              <a:t>n</a:t>
            </a:r>
            <a:r>
              <a:rPr lang="en-US" dirty="0" smtClean="0">
                <a:solidFill>
                  <a:schemeClr val="tx2"/>
                </a:solidFill>
                <a:effectLst/>
                <a:latin typeface="Frutiger LT Std 55 Roman" charset="0"/>
                <a:ea typeface="Frutiger LT Std 55 Roman" charset="0"/>
                <a:cs typeface="Frutiger LT Std 55 Roman" charset="0"/>
                <a:sym typeface="Frutiger LT Std 55 Roman" charset="0"/>
              </a:rPr>
              <a:t> </a:t>
            </a:r>
            <a:r>
              <a:rPr lang="en-US" sz="2700" dirty="0" smtClean="0">
                <a:solidFill>
                  <a:schemeClr val="tx2"/>
                </a:solidFill>
                <a:latin typeface="Frutiger LT Std 55 Roman" charset="0"/>
                <a:ea typeface="Frutiger LT Std 55 Roman" charset="0"/>
                <a:cs typeface="Frutiger LT Std 55 Roman" charset="0"/>
                <a:sym typeface="Frutiger LT Std 55 Roman" charset="0"/>
              </a:rPr>
              <a:t>input </a:t>
            </a:r>
            <a:r>
              <a:rPr lang="en-US" sz="2700" dirty="0">
                <a:solidFill>
                  <a:schemeClr val="tx2"/>
                </a:solidFill>
                <a:latin typeface="Frutiger LT Std 55 Roman" charset="0"/>
                <a:ea typeface="Frutiger LT Std 55 Roman" charset="0"/>
                <a:cs typeface="Frutiger LT Std 55 Roman" charset="0"/>
                <a:sym typeface="Frutiger LT Std 55 Roman" charset="0"/>
              </a:rPr>
              <a:t>vertices</a:t>
            </a:r>
          </a:p>
        </p:txBody>
      </p:sp>
      <p:sp>
        <p:nvSpPr>
          <p:cNvPr id="33803" name="Rectangle 11"/>
          <p:cNvSpPr>
            <a:spLocks/>
          </p:cNvSpPr>
          <p:nvPr/>
        </p:nvSpPr>
        <p:spPr bwMode="auto">
          <a:xfrm>
            <a:off x="9784133" y="8391081"/>
            <a:ext cx="2011737" cy="584775"/>
          </a:xfrm>
          <a:prstGeom prst="rect">
            <a:avLst/>
          </a:prstGeom>
          <a:noFill/>
          <a:ln w="12700">
            <a:noFill/>
            <a:miter lim="800000"/>
            <a:headEnd type="none" w="med" len="med"/>
            <a:tailEnd type="none" w="med" len="med"/>
          </a:ln>
        </p:spPr>
        <p:txBody>
          <a:bodyPr wrap="none" lIns="0" tIns="0" rIns="0" bIns="0" anchor="ctr">
            <a:spAutoFit/>
          </a:bodyPr>
          <a:lstStyle/>
          <a:p>
            <a:pPr algn="l"/>
            <a:r>
              <a:rPr lang="en-US" sz="3800" dirty="0" err="1" smtClean="0">
                <a:effectLst/>
                <a:latin typeface="CMU Serif Italic"/>
                <a:ea typeface="Frutiger LT Std 55 Roman" charset="0"/>
                <a:cs typeface="CMU Serif Italic"/>
                <a:sym typeface="Frutiger LT Std 55 Roman" charset="0"/>
              </a:rPr>
              <a:t>r</a:t>
            </a:r>
            <a:r>
              <a:rPr lang="en-US" sz="1500" dirty="0" smtClean="0">
                <a:effectLst/>
                <a:latin typeface="CMU Serif Italic"/>
                <a:ea typeface="Frutiger LT Std 55 Roman" charset="0"/>
                <a:cs typeface="CMU Serif Italic"/>
                <a:sym typeface="Frutiger LT Std 55 Roman" charset="0"/>
              </a:rPr>
              <a:t> </a:t>
            </a:r>
            <a:r>
              <a:rPr lang="en-US" sz="3800" baseline="30000" dirty="0" smtClean="0">
                <a:effectLst/>
                <a:latin typeface="CMU Serif Roman"/>
                <a:ea typeface="Frutiger LT Std 55 Roman" charset="0"/>
                <a:cs typeface="CMU Serif Roman"/>
                <a:sym typeface="Frutiger LT Std 55 Roman" charset="0"/>
              </a:rPr>
              <a:t>2</a:t>
            </a:r>
            <a:r>
              <a:rPr lang="en-US" sz="2800" dirty="0" smtClean="0">
                <a:effectLst/>
                <a:latin typeface="CMU Serif Italic"/>
                <a:ea typeface="Frutiger LT Std 55 Roman" charset="0"/>
                <a:cs typeface="CMU Serif Italic"/>
                <a:sym typeface="Frutiger LT Std 55 Roman" charset="0"/>
              </a:rPr>
              <a:t> </a:t>
            </a:r>
            <a:r>
              <a:rPr lang="en-US" sz="2700" dirty="0" smtClean="0">
                <a:solidFill>
                  <a:schemeClr val="tx2"/>
                </a:solidFill>
                <a:latin typeface="Frutiger LT Std 55 Roman" charset="0"/>
                <a:ea typeface="Frutiger LT Std 55 Roman" charset="0"/>
                <a:cs typeface="Frutiger LT Std 55 Roman" charset="0"/>
                <a:sym typeface="Frutiger LT Std 55 Roman" charset="0"/>
              </a:rPr>
              <a:t>grid </a:t>
            </a:r>
            <a:r>
              <a:rPr lang="en-US" sz="2700" dirty="0">
                <a:solidFill>
                  <a:schemeClr val="tx2"/>
                </a:solidFill>
                <a:latin typeface="Frutiger LT Std 55 Roman" charset="0"/>
                <a:ea typeface="Frutiger LT Std 55 Roman" charset="0"/>
                <a:cs typeface="Frutiger LT Std 55 Roman" charset="0"/>
                <a:sym typeface="Frutiger LT Std 55 Roman" charset="0"/>
              </a:rPr>
              <a:t>cells</a:t>
            </a:r>
          </a:p>
        </p:txBody>
      </p:sp>
      <p:sp>
        <p:nvSpPr>
          <p:cNvPr id="33804" name="Rectangle 12"/>
          <p:cNvSpPr>
            <a:spLocks/>
          </p:cNvSpPr>
          <p:nvPr/>
        </p:nvSpPr>
        <p:spPr bwMode="auto">
          <a:xfrm>
            <a:off x="10000033" y="8848430"/>
            <a:ext cx="2153730" cy="584775"/>
          </a:xfrm>
          <a:prstGeom prst="rect">
            <a:avLst/>
          </a:prstGeom>
          <a:noFill/>
          <a:ln w="12700">
            <a:noFill/>
            <a:miter lim="800000"/>
            <a:headEnd type="none" w="med" len="med"/>
            <a:tailEnd type="none" w="med" len="med"/>
          </a:ln>
        </p:spPr>
        <p:txBody>
          <a:bodyPr wrap="none" lIns="0" tIns="0" rIns="0" bIns="0" anchor="ctr">
            <a:spAutoFit/>
          </a:bodyPr>
          <a:lstStyle/>
          <a:p>
            <a:pPr algn="l"/>
            <a:r>
              <a:rPr lang="en-US" sz="3800" dirty="0" smtClean="0">
                <a:effectLst/>
                <a:latin typeface="CMU Serif Italic"/>
                <a:ea typeface="Frutiger LT Std 55 Roman" charset="0"/>
                <a:cs typeface="CMU Serif Italic"/>
                <a:sym typeface="Frutiger LT Std 55 Roman" charset="0"/>
              </a:rPr>
              <a:t>a</a:t>
            </a:r>
            <a:r>
              <a:rPr lang="en-US" sz="2700" dirty="0" smtClean="0">
                <a:solidFill>
                  <a:schemeClr val="tx2"/>
                </a:solidFill>
                <a:effectLst/>
                <a:latin typeface="Frutiger LT Std 55 Roman" charset="0"/>
                <a:ea typeface="Frutiger LT Std 55 Roman" charset="0"/>
                <a:cs typeface="Frutiger LT Std 55 Roman" charset="0"/>
                <a:sym typeface="Frutiger LT Std 55 Roman" charset="0"/>
              </a:rPr>
              <a:t> </a:t>
            </a:r>
            <a:r>
              <a:rPr lang="en-US" sz="2700" dirty="0" smtClean="0">
                <a:solidFill>
                  <a:schemeClr val="tx2"/>
                </a:solidFill>
                <a:latin typeface="Frutiger LT Std 55 Roman" charset="0"/>
                <a:ea typeface="Frutiger LT Std 55 Roman" charset="0"/>
                <a:cs typeface="Frutiger LT Std 55 Roman" charset="0"/>
                <a:sym typeface="Frutiger LT Std 55 Roman" charset="0"/>
              </a:rPr>
              <a:t>output </a:t>
            </a:r>
            <a:r>
              <a:rPr lang="en-US" sz="2700" dirty="0">
                <a:solidFill>
                  <a:schemeClr val="tx2"/>
                </a:solidFill>
                <a:latin typeface="Frutiger LT Std 55 Roman" charset="0"/>
                <a:ea typeface="Frutiger LT Std 55 Roman" charset="0"/>
                <a:cs typeface="Frutiger LT Std 55 Roman" charset="0"/>
                <a:sym typeface="Frutiger LT Std 55 Roman" charset="0"/>
              </a:rPr>
              <a:t>size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dirty="0" smtClean="0">
                <a:solidFill>
                  <a:schemeClr val="tx2"/>
                </a:solidFill>
              </a:rPr>
              <a:t>The lattice-clipping algorithm</a:t>
            </a:r>
            <a:endParaRPr lang="en-US" dirty="0">
              <a:solidFill>
                <a:schemeClr val="tx2"/>
              </a:solidFill>
            </a:endParaRPr>
          </a:p>
        </p:txBody>
      </p:sp>
      <p:sp>
        <p:nvSpPr>
          <p:cNvPr id="53" name="Content Placeholder 52"/>
          <p:cNvSpPr>
            <a:spLocks noGrp="1"/>
          </p:cNvSpPr>
          <p:nvPr>
            <p:ph idx="1"/>
          </p:nvPr>
        </p:nvSpPr>
        <p:spPr>
          <a:xfrm>
            <a:off x="975242" y="1409313"/>
            <a:ext cx="9025471" cy="1514992"/>
          </a:xfrm>
        </p:spPr>
        <p:txBody>
          <a:bodyPr/>
          <a:lstStyle/>
          <a:p>
            <a:r>
              <a:rPr lang="en-US" dirty="0" smtClean="0">
                <a:solidFill>
                  <a:srgbClr val="1F497D"/>
                </a:solidFill>
              </a:rPr>
              <a:t>Rendering only casts rays to the right</a:t>
            </a:r>
          </a:p>
          <a:p>
            <a:r>
              <a:rPr lang="en-US" dirty="0" smtClean="0">
                <a:solidFill>
                  <a:srgbClr val="1F497D"/>
                </a:solidFill>
              </a:rPr>
              <a:t>Polygon clipping is overkill</a:t>
            </a:r>
          </a:p>
        </p:txBody>
      </p:sp>
      <p:pic>
        <p:nvPicPr>
          <p:cNvPr id="35843" name="Picture 3"/>
          <p:cNvPicPr>
            <a:picLocks noChangeAspect="1" noChangeArrowheads="1"/>
          </p:cNvPicPr>
          <p:nvPr/>
        </p:nvPicPr>
        <p:blipFill>
          <a:blip r:embed="rId3"/>
          <a:srcRect/>
          <a:stretch>
            <a:fillRect/>
          </a:stretch>
        </p:blipFill>
        <p:spPr bwMode="auto">
          <a:xfrm>
            <a:off x="5611128" y="3036288"/>
            <a:ext cx="1974609" cy="1651537"/>
          </a:xfrm>
          <a:prstGeom prst="rect">
            <a:avLst/>
          </a:prstGeom>
          <a:noFill/>
          <a:ln w="12700">
            <a:noFill/>
            <a:miter lim="800000"/>
            <a:headEnd/>
            <a:tailEnd/>
          </a:ln>
        </p:spPr>
      </p:pic>
      <p:sp>
        <p:nvSpPr>
          <p:cNvPr id="35845" name="Line 5"/>
          <p:cNvSpPr>
            <a:spLocks noChangeShapeType="1"/>
          </p:cNvSpPr>
          <p:nvPr/>
        </p:nvSpPr>
        <p:spPr bwMode="auto">
          <a:xfrm flipH="1">
            <a:off x="5568809" y="3239554"/>
            <a:ext cx="0" cy="438293"/>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46" name="Line 6"/>
          <p:cNvSpPr>
            <a:spLocks noChangeShapeType="1"/>
          </p:cNvSpPr>
          <p:nvPr/>
        </p:nvSpPr>
        <p:spPr bwMode="auto">
          <a:xfrm flipH="1">
            <a:off x="5567221" y="4433742"/>
            <a:ext cx="1589" cy="222322"/>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47" name="Line 7"/>
          <p:cNvSpPr>
            <a:spLocks noChangeShapeType="1"/>
          </p:cNvSpPr>
          <p:nvPr/>
        </p:nvSpPr>
        <p:spPr bwMode="auto">
          <a:xfrm flipH="1">
            <a:off x="5620659" y="4737544"/>
            <a:ext cx="244642"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49" name="Picture 9"/>
          <p:cNvPicPr>
            <a:picLocks noChangeAspect="1" noChangeArrowheads="1"/>
          </p:cNvPicPr>
          <p:nvPr/>
        </p:nvPicPr>
        <p:blipFill>
          <a:blip r:embed="rId4"/>
          <a:srcRect/>
          <a:stretch>
            <a:fillRect/>
          </a:stretch>
        </p:blipFill>
        <p:spPr bwMode="auto">
          <a:xfrm>
            <a:off x="1904767" y="3036288"/>
            <a:ext cx="1968260" cy="1651537"/>
          </a:xfrm>
          <a:prstGeom prst="rect">
            <a:avLst/>
          </a:prstGeom>
          <a:noFill/>
          <a:ln w="12700">
            <a:noFill/>
            <a:miter lim="800000"/>
            <a:headEnd/>
            <a:tailEnd/>
          </a:ln>
        </p:spPr>
      </p:pic>
      <p:sp>
        <p:nvSpPr>
          <p:cNvPr id="35852" name="Line 12"/>
          <p:cNvSpPr>
            <a:spLocks noChangeShapeType="1"/>
          </p:cNvSpPr>
          <p:nvPr/>
        </p:nvSpPr>
        <p:spPr bwMode="auto">
          <a:xfrm flipH="1">
            <a:off x="3171438" y="4737544"/>
            <a:ext cx="371430"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53" name="Line 13"/>
          <p:cNvSpPr>
            <a:spLocks noChangeShapeType="1"/>
          </p:cNvSpPr>
          <p:nvPr/>
        </p:nvSpPr>
        <p:spPr bwMode="auto">
          <a:xfrm flipH="1">
            <a:off x="2104768" y="4737544"/>
            <a:ext cx="422224"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55" name="Picture 15"/>
          <p:cNvPicPr>
            <a:picLocks noChangeAspect="1" noChangeArrowheads="1"/>
          </p:cNvPicPr>
          <p:nvPr/>
        </p:nvPicPr>
        <p:blipFill>
          <a:blip r:embed="rId5" cstate="print"/>
          <a:srcRect/>
          <a:stretch>
            <a:fillRect/>
          </a:stretch>
        </p:blipFill>
        <p:spPr bwMode="auto">
          <a:xfrm>
            <a:off x="9320662" y="3036288"/>
            <a:ext cx="1968260" cy="1651537"/>
          </a:xfrm>
          <a:prstGeom prst="rect">
            <a:avLst/>
          </a:prstGeom>
          <a:noFill/>
          <a:ln w="12700">
            <a:noFill/>
            <a:miter lim="800000"/>
            <a:headEnd/>
            <a:tailEnd/>
          </a:ln>
        </p:spPr>
      </p:pic>
      <p:sp>
        <p:nvSpPr>
          <p:cNvPr id="35856" name="Line 16"/>
          <p:cNvSpPr>
            <a:spLocks noChangeShapeType="1"/>
          </p:cNvSpPr>
          <p:nvPr/>
        </p:nvSpPr>
        <p:spPr bwMode="auto">
          <a:xfrm>
            <a:off x="9267212" y="3225262"/>
            <a:ext cx="0" cy="450997"/>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57" name="Line 17"/>
          <p:cNvSpPr>
            <a:spLocks noChangeShapeType="1"/>
          </p:cNvSpPr>
          <p:nvPr/>
        </p:nvSpPr>
        <p:spPr bwMode="auto">
          <a:xfrm flipH="1">
            <a:off x="10333364" y="4737544"/>
            <a:ext cx="420636"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59" name="Picture 19"/>
          <p:cNvPicPr>
            <a:picLocks noChangeAspect="1" noChangeArrowheads="1"/>
          </p:cNvPicPr>
          <p:nvPr/>
        </p:nvPicPr>
        <p:blipFill>
          <a:blip r:embed="rId6"/>
          <a:srcRect/>
          <a:stretch>
            <a:fillRect/>
          </a:stretch>
        </p:blipFill>
        <p:spPr bwMode="auto">
          <a:xfrm>
            <a:off x="5612715" y="5297624"/>
            <a:ext cx="1968260" cy="1651537"/>
          </a:xfrm>
          <a:prstGeom prst="rect">
            <a:avLst/>
          </a:prstGeom>
          <a:noFill/>
          <a:ln w="12700">
            <a:noFill/>
            <a:miter lim="800000"/>
            <a:headEnd/>
            <a:tailEnd/>
          </a:ln>
        </p:spPr>
      </p:pic>
      <p:sp>
        <p:nvSpPr>
          <p:cNvPr id="35861" name="Line 21"/>
          <p:cNvSpPr>
            <a:spLocks noChangeShapeType="1"/>
          </p:cNvSpPr>
          <p:nvPr/>
        </p:nvSpPr>
        <p:spPr bwMode="auto">
          <a:xfrm>
            <a:off x="5568789" y="5323032"/>
            <a:ext cx="1587" cy="349364"/>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62" name="Line 22"/>
          <p:cNvSpPr>
            <a:spLocks noChangeShapeType="1"/>
          </p:cNvSpPr>
          <p:nvPr/>
        </p:nvSpPr>
        <p:spPr bwMode="auto">
          <a:xfrm flipH="1">
            <a:off x="5622239" y="5271188"/>
            <a:ext cx="244445"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63" name="Line 23"/>
          <p:cNvSpPr>
            <a:spLocks noChangeShapeType="1"/>
          </p:cNvSpPr>
          <p:nvPr/>
        </p:nvSpPr>
        <p:spPr bwMode="auto">
          <a:xfrm flipH="1">
            <a:off x="6879386" y="6981949"/>
            <a:ext cx="369842"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65" name="Picture 25"/>
          <p:cNvPicPr>
            <a:picLocks noChangeAspect="1" noChangeArrowheads="1"/>
          </p:cNvPicPr>
          <p:nvPr/>
        </p:nvPicPr>
        <p:blipFill>
          <a:blip r:embed="rId7"/>
          <a:srcRect/>
          <a:stretch>
            <a:fillRect/>
          </a:stretch>
        </p:blipFill>
        <p:spPr bwMode="auto">
          <a:xfrm>
            <a:off x="5611128" y="7558960"/>
            <a:ext cx="1974609" cy="1651537"/>
          </a:xfrm>
          <a:prstGeom prst="rect">
            <a:avLst/>
          </a:prstGeom>
          <a:noFill/>
          <a:ln w="12700">
            <a:noFill/>
            <a:miter lim="800000"/>
            <a:headEnd/>
            <a:tailEnd/>
          </a:ln>
        </p:spPr>
      </p:pic>
      <p:sp>
        <p:nvSpPr>
          <p:cNvPr id="35868" name="Line 28"/>
          <p:cNvSpPr>
            <a:spLocks noChangeShapeType="1"/>
          </p:cNvSpPr>
          <p:nvPr/>
        </p:nvSpPr>
        <p:spPr bwMode="auto">
          <a:xfrm>
            <a:off x="5568809" y="8575290"/>
            <a:ext cx="0" cy="425588"/>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69" name="Line 29"/>
          <p:cNvSpPr>
            <a:spLocks noChangeShapeType="1"/>
          </p:cNvSpPr>
          <p:nvPr/>
        </p:nvSpPr>
        <p:spPr bwMode="auto">
          <a:xfrm flipH="1">
            <a:off x="6878817" y="7519820"/>
            <a:ext cx="370140"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71" name="Picture 31"/>
          <p:cNvPicPr>
            <a:picLocks noChangeAspect="1" noChangeArrowheads="1"/>
          </p:cNvPicPr>
          <p:nvPr/>
        </p:nvPicPr>
        <p:blipFill>
          <a:blip r:embed="rId8"/>
          <a:srcRect/>
          <a:stretch>
            <a:fillRect/>
          </a:stretch>
        </p:blipFill>
        <p:spPr bwMode="auto">
          <a:xfrm>
            <a:off x="1904768" y="5297624"/>
            <a:ext cx="1963498" cy="1651537"/>
          </a:xfrm>
          <a:prstGeom prst="rect">
            <a:avLst/>
          </a:prstGeom>
          <a:noFill/>
          <a:ln w="12700">
            <a:noFill/>
            <a:miter lim="800000"/>
            <a:headEnd/>
            <a:tailEnd/>
          </a:ln>
        </p:spPr>
      </p:pic>
      <p:sp>
        <p:nvSpPr>
          <p:cNvPr id="35873" name="Line 33"/>
          <p:cNvSpPr>
            <a:spLocks noChangeShapeType="1"/>
          </p:cNvSpPr>
          <p:nvPr/>
        </p:nvSpPr>
        <p:spPr bwMode="auto">
          <a:xfrm flipH="1">
            <a:off x="3171438" y="5271188"/>
            <a:ext cx="371430"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74" name="Line 34"/>
          <p:cNvSpPr>
            <a:spLocks noChangeShapeType="1"/>
          </p:cNvSpPr>
          <p:nvPr/>
        </p:nvSpPr>
        <p:spPr bwMode="auto">
          <a:xfrm flipH="1">
            <a:off x="2104769" y="5271188"/>
            <a:ext cx="422223"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75" name="Line 35"/>
          <p:cNvSpPr>
            <a:spLocks noChangeShapeType="1"/>
          </p:cNvSpPr>
          <p:nvPr/>
        </p:nvSpPr>
        <p:spPr bwMode="auto">
          <a:xfrm flipH="1">
            <a:off x="2104769" y="6981949"/>
            <a:ext cx="422223"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77" name="Picture 37"/>
          <p:cNvPicPr>
            <a:picLocks noChangeAspect="1" noChangeArrowheads="1"/>
          </p:cNvPicPr>
          <p:nvPr/>
        </p:nvPicPr>
        <p:blipFill>
          <a:blip r:embed="rId9" cstate="print"/>
          <a:srcRect/>
          <a:stretch>
            <a:fillRect/>
          </a:stretch>
        </p:blipFill>
        <p:spPr bwMode="auto">
          <a:xfrm>
            <a:off x="1904767" y="7558960"/>
            <a:ext cx="1968260" cy="1651537"/>
          </a:xfrm>
          <a:prstGeom prst="rect">
            <a:avLst/>
          </a:prstGeom>
          <a:noFill/>
          <a:ln w="12700">
            <a:noFill/>
            <a:miter lim="800000"/>
            <a:headEnd/>
            <a:tailEnd/>
          </a:ln>
        </p:spPr>
      </p:pic>
      <p:sp>
        <p:nvSpPr>
          <p:cNvPr id="35879" name="Line 39"/>
          <p:cNvSpPr>
            <a:spLocks noChangeShapeType="1"/>
          </p:cNvSpPr>
          <p:nvPr/>
        </p:nvSpPr>
        <p:spPr bwMode="auto">
          <a:xfrm flipH="1">
            <a:off x="2104768" y="7519820"/>
            <a:ext cx="422224"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81" name="Picture 41"/>
          <p:cNvPicPr>
            <a:picLocks noChangeAspect="1" noChangeArrowheads="1"/>
          </p:cNvPicPr>
          <p:nvPr/>
        </p:nvPicPr>
        <p:blipFill>
          <a:blip r:embed="rId10"/>
          <a:srcRect/>
          <a:stretch>
            <a:fillRect/>
          </a:stretch>
        </p:blipFill>
        <p:spPr bwMode="auto">
          <a:xfrm>
            <a:off x="9320663" y="5297624"/>
            <a:ext cx="1963498" cy="1651537"/>
          </a:xfrm>
          <a:prstGeom prst="rect">
            <a:avLst/>
          </a:prstGeom>
          <a:noFill/>
          <a:ln w="12700">
            <a:noFill/>
            <a:miter lim="800000"/>
            <a:headEnd/>
            <a:tailEnd/>
          </a:ln>
        </p:spPr>
      </p:pic>
      <p:sp>
        <p:nvSpPr>
          <p:cNvPr id="35882" name="Line 42"/>
          <p:cNvSpPr>
            <a:spLocks noChangeShapeType="1"/>
          </p:cNvSpPr>
          <p:nvPr/>
        </p:nvSpPr>
        <p:spPr bwMode="auto">
          <a:xfrm flipH="1">
            <a:off x="9265625" y="6707783"/>
            <a:ext cx="0" cy="222322"/>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83" name="Line 43"/>
          <p:cNvSpPr>
            <a:spLocks noChangeShapeType="1"/>
          </p:cNvSpPr>
          <p:nvPr/>
        </p:nvSpPr>
        <p:spPr bwMode="auto">
          <a:xfrm flipH="1">
            <a:off x="10333364" y="5271188"/>
            <a:ext cx="420636"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84" name="Line 44"/>
          <p:cNvSpPr>
            <a:spLocks noChangeShapeType="1"/>
          </p:cNvSpPr>
          <p:nvPr/>
        </p:nvSpPr>
        <p:spPr bwMode="auto">
          <a:xfrm flipH="1">
            <a:off x="9330187" y="6981949"/>
            <a:ext cx="244445"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85" name="Line 45"/>
          <p:cNvSpPr>
            <a:spLocks noChangeShapeType="1"/>
          </p:cNvSpPr>
          <p:nvPr/>
        </p:nvSpPr>
        <p:spPr bwMode="auto">
          <a:xfrm flipH="1">
            <a:off x="10336539" y="6981949"/>
            <a:ext cx="393652"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pic>
        <p:nvPicPr>
          <p:cNvPr id="35887" name="Picture 47"/>
          <p:cNvPicPr>
            <a:picLocks noChangeAspect="1" noChangeArrowheads="1"/>
          </p:cNvPicPr>
          <p:nvPr/>
        </p:nvPicPr>
        <p:blipFill>
          <a:blip r:embed="rId11"/>
          <a:srcRect/>
          <a:stretch>
            <a:fillRect/>
          </a:stretch>
        </p:blipFill>
        <p:spPr bwMode="auto">
          <a:xfrm>
            <a:off x="9320662" y="7558960"/>
            <a:ext cx="1968260" cy="1651537"/>
          </a:xfrm>
          <a:prstGeom prst="rect">
            <a:avLst/>
          </a:prstGeom>
          <a:noFill/>
          <a:ln w="12700">
            <a:noFill/>
            <a:miter lim="800000"/>
            <a:headEnd/>
            <a:tailEnd/>
          </a:ln>
        </p:spPr>
      </p:pic>
      <p:sp>
        <p:nvSpPr>
          <p:cNvPr id="35888" name="Line 48"/>
          <p:cNvSpPr>
            <a:spLocks noChangeShapeType="1"/>
          </p:cNvSpPr>
          <p:nvPr/>
        </p:nvSpPr>
        <p:spPr bwMode="auto">
          <a:xfrm>
            <a:off x="9267212" y="8560998"/>
            <a:ext cx="0" cy="463701"/>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89" name="Line 49"/>
          <p:cNvSpPr>
            <a:spLocks noChangeShapeType="1"/>
          </p:cNvSpPr>
          <p:nvPr/>
        </p:nvSpPr>
        <p:spPr bwMode="auto">
          <a:xfrm>
            <a:off x="9265624" y="7571664"/>
            <a:ext cx="0" cy="362068"/>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90" name="Line 50"/>
          <p:cNvSpPr>
            <a:spLocks noChangeShapeType="1"/>
          </p:cNvSpPr>
          <p:nvPr/>
        </p:nvSpPr>
        <p:spPr bwMode="auto">
          <a:xfrm flipH="1">
            <a:off x="9330186" y="7519820"/>
            <a:ext cx="244445"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sp>
        <p:nvSpPr>
          <p:cNvPr id="35891" name="Line 51"/>
          <p:cNvSpPr>
            <a:spLocks noChangeShapeType="1"/>
          </p:cNvSpPr>
          <p:nvPr/>
        </p:nvSpPr>
        <p:spPr bwMode="auto">
          <a:xfrm flipH="1">
            <a:off x="10349237" y="7519820"/>
            <a:ext cx="393652" cy="0"/>
          </a:xfrm>
          <a:prstGeom prst="line">
            <a:avLst/>
          </a:prstGeom>
          <a:noFill/>
          <a:ln w="38100">
            <a:solidFill>
              <a:srgbClr val="D7454B"/>
            </a:solidFill>
            <a:prstDash val="solid"/>
            <a:round/>
            <a:headEnd type="none" w="med" len="med"/>
            <a:tailEnd type="none" w="med" len="med"/>
          </a:ln>
        </p:spPr>
        <p:txBody>
          <a:bodyPr/>
          <a:lstStyle/>
          <a:p>
            <a:endParaRPr lang="en-US">
              <a:solidFill>
                <a:schemeClr val="tx2"/>
              </a:solidFill>
            </a:endParaRPr>
          </a:p>
        </p:txBody>
      </p:sp>
      <p:grpSp>
        <p:nvGrpSpPr>
          <p:cNvPr id="54" name="Group 11"/>
          <p:cNvGrpSpPr>
            <a:grpSpLocks/>
          </p:cNvGrpSpPr>
          <p:nvPr/>
        </p:nvGrpSpPr>
        <p:grpSpPr bwMode="auto">
          <a:xfrm>
            <a:off x="2196832" y="3401533"/>
            <a:ext cx="5747636" cy="5458015"/>
            <a:chOff x="0" y="198"/>
            <a:chExt cx="3621" cy="3437"/>
          </a:xfrm>
        </p:grpSpPr>
        <p:grpSp>
          <p:nvGrpSpPr>
            <p:cNvPr id="59" name="Group 16"/>
            <p:cNvGrpSpPr>
              <a:grpSpLocks/>
            </p:cNvGrpSpPr>
            <p:nvPr/>
          </p:nvGrpSpPr>
          <p:grpSpPr bwMode="auto">
            <a:xfrm>
              <a:off x="3016" y="198"/>
              <a:ext cx="605" cy="29"/>
              <a:chOff x="0" y="32"/>
              <a:chExt cx="604" cy="29"/>
            </a:xfrm>
          </p:grpSpPr>
          <p:sp>
            <p:nvSpPr>
              <p:cNvPr id="85" name="Line 17"/>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86" name="Oval 1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0" name="Group 19"/>
            <p:cNvGrpSpPr>
              <a:grpSpLocks/>
            </p:cNvGrpSpPr>
            <p:nvPr/>
          </p:nvGrpSpPr>
          <p:grpSpPr bwMode="auto">
            <a:xfrm>
              <a:off x="688" y="910"/>
              <a:ext cx="605" cy="29"/>
              <a:chOff x="0" y="32"/>
              <a:chExt cx="604" cy="29"/>
            </a:xfrm>
          </p:grpSpPr>
          <p:sp>
            <p:nvSpPr>
              <p:cNvPr id="83" name="Line 20"/>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84" name="Oval 2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1" name="Group 22"/>
            <p:cNvGrpSpPr>
              <a:grpSpLocks/>
            </p:cNvGrpSpPr>
            <p:nvPr/>
          </p:nvGrpSpPr>
          <p:grpSpPr bwMode="auto">
            <a:xfrm>
              <a:off x="704" y="3558"/>
              <a:ext cx="605" cy="29"/>
              <a:chOff x="0" y="32"/>
              <a:chExt cx="604" cy="29"/>
            </a:xfrm>
          </p:grpSpPr>
          <p:sp>
            <p:nvSpPr>
              <p:cNvPr id="81" name="Line 23"/>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82" name="Oval 2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2" name="Group 25"/>
            <p:cNvGrpSpPr>
              <a:grpSpLocks/>
            </p:cNvGrpSpPr>
            <p:nvPr/>
          </p:nvGrpSpPr>
          <p:grpSpPr bwMode="auto">
            <a:xfrm>
              <a:off x="184" y="230"/>
              <a:ext cx="1109" cy="29"/>
              <a:chOff x="0" y="32"/>
              <a:chExt cx="1108" cy="29"/>
            </a:xfrm>
          </p:grpSpPr>
          <p:sp>
            <p:nvSpPr>
              <p:cNvPr id="79" name="Line 26"/>
              <p:cNvSpPr>
                <a:spLocks noChangeShapeType="1"/>
              </p:cNvSpPr>
              <p:nvPr/>
            </p:nvSpPr>
            <p:spPr bwMode="auto">
              <a:xfrm flipH="1">
                <a:off x="44" y="46"/>
                <a:ext cx="10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80" name="Oval 27"/>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4" name="Group 29"/>
            <p:cNvGrpSpPr>
              <a:grpSpLocks/>
            </p:cNvGrpSpPr>
            <p:nvPr/>
          </p:nvGrpSpPr>
          <p:grpSpPr bwMode="auto">
            <a:xfrm>
              <a:off x="3048" y="3606"/>
              <a:ext cx="568" cy="29"/>
              <a:chOff x="0" y="32"/>
              <a:chExt cx="567" cy="29"/>
            </a:xfrm>
          </p:grpSpPr>
          <p:sp>
            <p:nvSpPr>
              <p:cNvPr id="77" name="Line 30"/>
              <p:cNvSpPr>
                <a:spLocks noChangeShapeType="1"/>
              </p:cNvSpPr>
              <p:nvPr/>
            </p:nvSpPr>
            <p:spPr bwMode="auto">
              <a:xfrm flipH="1">
                <a:off x="39" y="46"/>
                <a:ext cx="528"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78" name="Oval 3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5" name="Group 32"/>
            <p:cNvGrpSpPr>
              <a:grpSpLocks/>
            </p:cNvGrpSpPr>
            <p:nvPr/>
          </p:nvGrpSpPr>
          <p:grpSpPr bwMode="auto">
            <a:xfrm>
              <a:off x="2472" y="2334"/>
              <a:ext cx="1149" cy="29"/>
              <a:chOff x="0" y="32"/>
              <a:chExt cx="1148" cy="29"/>
            </a:xfrm>
          </p:grpSpPr>
          <p:sp>
            <p:nvSpPr>
              <p:cNvPr id="75" name="Line 33"/>
              <p:cNvSpPr>
                <a:spLocks noChangeShapeType="1"/>
              </p:cNvSpPr>
              <p:nvPr/>
            </p:nvSpPr>
            <p:spPr bwMode="auto">
              <a:xfrm flipH="1">
                <a:off x="44" y="46"/>
                <a:ext cx="110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76" name="Oval 3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7" name="Group 36"/>
            <p:cNvGrpSpPr>
              <a:grpSpLocks/>
            </p:cNvGrpSpPr>
            <p:nvPr/>
          </p:nvGrpSpPr>
          <p:grpSpPr bwMode="auto">
            <a:xfrm>
              <a:off x="2752" y="2926"/>
              <a:ext cx="864" cy="29"/>
              <a:chOff x="0" y="32"/>
              <a:chExt cx="864" cy="29"/>
            </a:xfrm>
          </p:grpSpPr>
          <p:sp>
            <p:nvSpPr>
              <p:cNvPr id="73" name="Line 37"/>
              <p:cNvSpPr>
                <a:spLocks noChangeShapeType="1"/>
              </p:cNvSpPr>
              <p:nvPr/>
            </p:nvSpPr>
            <p:spPr bwMode="auto">
              <a:xfrm flipH="1">
                <a:off x="40" y="46"/>
                <a:ext cx="82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74" name="Oval 3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9" name="Group 40"/>
            <p:cNvGrpSpPr>
              <a:grpSpLocks/>
            </p:cNvGrpSpPr>
            <p:nvPr/>
          </p:nvGrpSpPr>
          <p:grpSpPr bwMode="auto">
            <a:xfrm>
              <a:off x="0" y="1488"/>
              <a:ext cx="1304" cy="29"/>
              <a:chOff x="0" y="32"/>
              <a:chExt cx="1304" cy="29"/>
            </a:xfrm>
          </p:grpSpPr>
          <p:sp>
            <p:nvSpPr>
              <p:cNvPr id="71" name="Line 41"/>
              <p:cNvSpPr>
                <a:spLocks noChangeShapeType="1"/>
              </p:cNvSpPr>
              <p:nvPr/>
            </p:nvSpPr>
            <p:spPr bwMode="auto">
              <a:xfrm flipH="1">
                <a:off x="40" y="48"/>
                <a:ext cx="12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72" name="Oval 42"/>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grpSp>
        <p:nvGrpSpPr>
          <p:cNvPr id="87" name="Group 11"/>
          <p:cNvGrpSpPr>
            <a:grpSpLocks/>
          </p:cNvGrpSpPr>
          <p:nvPr/>
        </p:nvGrpSpPr>
        <p:grpSpPr bwMode="auto">
          <a:xfrm>
            <a:off x="3593662" y="3237967"/>
            <a:ext cx="3709535" cy="5786733"/>
            <a:chOff x="0" y="0"/>
            <a:chExt cx="2337" cy="3643"/>
          </a:xfrm>
        </p:grpSpPr>
        <p:sp>
          <p:nvSpPr>
            <p:cNvPr id="88" name="Line 12"/>
            <p:cNvSpPr>
              <a:spLocks noChangeShapeType="1"/>
            </p:cNvSpPr>
            <p:nvPr/>
          </p:nvSpPr>
          <p:spPr bwMode="auto">
            <a:xfrm flipH="1">
              <a:off x="0" y="0"/>
              <a:ext cx="0" cy="276"/>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89" name="Line 13"/>
            <p:cNvSpPr>
              <a:spLocks noChangeShapeType="1"/>
            </p:cNvSpPr>
            <p:nvPr/>
          </p:nvSpPr>
          <p:spPr bwMode="auto">
            <a:xfrm flipH="1">
              <a:off x="0" y="752"/>
              <a:ext cx="0" cy="14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0" name="Line 14"/>
            <p:cNvSpPr>
              <a:spLocks noChangeShapeType="1"/>
            </p:cNvSpPr>
            <p:nvPr/>
          </p:nvSpPr>
          <p:spPr bwMode="auto">
            <a:xfrm>
              <a:off x="0" y="1312"/>
              <a:ext cx="0" cy="22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1" name="Line 15"/>
            <p:cNvSpPr>
              <a:spLocks noChangeShapeType="1"/>
            </p:cNvSpPr>
            <p:nvPr/>
          </p:nvSpPr>
          <p:spPr bwMode="auto">
            <a:xfrm>
              <a:off x="0" y="3360"/>
              <a:ext cx="0" cy="268"/>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2" name="Line 16"/>
            <p:cNvSpPr>
              <a:spLocks noChangeShapeType="1"/>
            </p:cNvSpPr>
            <p:nvPr/>
          </p:nvSpPr>
          <p:spPr bwMode="auto">
            <a:xfrm>
              <a:off x="2337" y="0"/>
              <a:ext cx="0" cy="283"/>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3" name="Line 17"/>
            <p:cNvSpPr>
              <a:spLocks noChangeShapeType="1"/>
            </p:cNvSpPr>
            <p:nvPr/>
          </p:nvSpPr>
          <p:spPr bwMode="auto">
            <a:xfrm flipH="1">
              <a:off x="2336" y="2184"/>
              <a:ext cx="0" cy="14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4" name="Line 18"/>
            <p:cNvSpPr>
              <a:spLocks noChangeShapeType="1"/>
            </p:cNvSpPr>
            <p:nvPr/>
          </p:nvSpPr>
          <p:spPr bwMode="auto">
            <a:xfrm>
              <a:off x="2337" y="3352"/>
              <a:ext cx="0" cy="291"/>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95" name="Line 19"/>
            <p:cNvSpPr>
              <a:spLocks noChangeShapeType="1"/>
            </p:cNvSpPr>
            <p:nvPr/>
          </p:nvSpPr>
          <p:spPr bwMode="auto">
            <a:xfrm>
              <a:off x="2336" y="2728"/>
              <a:ext cx="0" cy="228"/>
            </a:xfrm>
            <a:prstGeom prst="line">
              <a:avLst/>
            </a:prstGeom>
            <a:noFill/>
            <a:ln w="38100">
              <a:solidFill>
                <a:srgbClr val="1F497D"/>
              </a:solidFill>
              <a:prstDash val="solid"/>
              <a:round/>
              <a:headEnd type="none" w="med" len="med"/>
              <a:tailEnd type="non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dirty="0" smtClean="0">
                <a:solidFill>
                  <a:schemeClr val="tx2"/>
                </a:solidFill>
              </a:rPr>
              <a:t>The lattice-clipping algorithm</a:t>
            </a:r>
            <a:endParaRPr lang="en-US" dirty="0">
              <a:solidFill>
                <a:schemeClr val="tx2"/>
              </a:solidFill>
            </a:endParaRPr>
          </a:p>
        </p:txBody>
      </p:sp>
      <p:sp>
        <p:nvSpPr>
          <p:cNvPr id="45" name="Content Placeholder 44"/>
          <p:cNvSpPr>
            <a:spLocks noGrp="1"/>
          </p:cNvSpPr>
          <p:nvPr>
            <p:ph idx="1"/>
          </p:nvPr>
        </p:nvSpPr>
        <p:spPr>
          <a:xfrm>
            <a:off x="975242" y="1409313"/>
            <a:ext cx="10192457" cy="757861"/>
          </a:xfrm>
        </p:spPr>
        <p:txBody>
          <a:bodyPr/>
          <a:lstStyle/>
          <a:p>
            <a:r>
              <a:rPr lang="en-US" dirty="0" smtClean="0">
                <a:solidFill>
                  <a:srgbClr val="1F497D"/>
                </a:solidFill>
              </a:rPr>
              <a:t>Segment clipping, however, is not enough</a:t>
            </a:r>
            <a:endParaRPr lang="en-US" dirty="0">
              <a:solidFill>
                <a:srgbClr val="1F497D"/>
              </a:solidFill>
            </a:endParaRPr>
          </a:p>
        </p:txBody>
      </p:sp>
      <p:pic>
        <p:nvPicPr>
          <p:cNvPr id="36866" name="Picture 2"/>
          <p:cNvPicPr>
            <a:picLocks noChangeAspect="1" noChangeArrowheads="1"/>
          </p:cNvPicPr>
          <p:nvPr/>
        </p:nvPicPr>
        <p:blipFill>
          <a:blip r:embed="rId3" cstate="print"/>
          <a:srcRect/>
          <a:stretch>
            <a:fillRect/>
          </a:stretch>
        </p:blipFill>
        <p:spPr bwMode="auto">
          <a:xfrm>
            <a:off x="1904767" y="7558960"/>
            <a:ext cx="1968260" cy="1651537"/>
          </a:xfrm>
          <a:prstGeom prst="rect">
            <a:avLst/>
          </a:prstGeom>
          <a:noFill/>
          <a:ln w="12700">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5611128" y="7558960"/>
            <a:ext cx="1974609" cy="1651537"/>
          </a:xfrm>
          <a:prstGeom prst="rect">
            <a:avLst/>
          </a:prstGeom>
          <a:noFill/>
          <a:ln w="12700">
            <a:noFill/>
            <a:miter lim="800000"/>
            <a:headEnd/>
            <a:tailEnd/>
          </a:ln>
        </p:spPr>
      </p:pic>
      <p:pic>
        <p:nvPicPr>
          <p:cNvPr id="36868" name="Picture 4"/>
          <p:cNvPicPr>
            <a:picLocks noChangeAspect="1" noChangeArrowheads="1"/>
          </p:cNvPicPr>
          <p:nvPr/>
        </p:nvPicPr>
        <p:blipFill>
          <a:blip r:embed="rId5"/>
          <a:srcRect/>
          <a:stretch>
            <a:fillRect/>
          </a:stretch>
        </p:blipFill>
        <p:spPr bwMode="auto">
          <a:xfrm>
            <a:off x="9320662" y="7558960"/>
            <a:ext cx="1968260" cy="1651537"/>
          </a:xfrm>
          <a:prstGeom prst="rect">
            <a:avLst/>
          </a:prstGeom>
          <a:noFill/>
          <a:ln w="12700">
            <a:noFill/>
            <a:miter lim="800000"/>
            <a:headEnd/>
            <a:tailEnd/>
          </a:ln>
        </p:spPr>
      </p:pic>
      <p:pic>
        <p:nvPicPr>
          <p:cNvPr id="36869" name="Picture 5"/>
          <p:cNvPicPr>
            <a:picLocks noChangeAspect="1" noChangeArrowheads="1"/>
          </p:cNvPicPr>
          <p:nvPr/>
        </p:nvPicPr>
        <p:blipFill>
          <a:blip r:embed="rId6"/>
          <a:srcRect/>
          <a:stretch>
            <a:fillRect/>
          </a:stretch>
        </p:blipFill>
        <p:spPr bwMode="auto">
          <a:xfrm>
            <a:off x="1904768" y="5297624"/>
            <a:ext cx="1963498" cy="1651537"/>
          </a:xfrm>
          <a:prstGeom prst="rect">
            <a:avLst/>
          </a:prstGeom>
          <a:noFill/>
          <a:ln w="12700">
            <a:noFill/>
            <a:miter lim="800000"/>
            <a:headEnd/>
            <a:tailEnd/>
          </a:ln>
        </p:spPr>
      </p:pic>
      <p:pic>
        <p:nvPicPr>
          <p:cNvPr id="36870" name="Picture 6"/>
          <p:cNvPicPr>
            <a:picLocks noChangeAspect="1" noChangeArrowheads="1"/>
          </p:cNvPicPr>
          <p:nvPr/>
        </p:nvPicPr>
        <p:blipFill>
          <a:blip r:embed="rId7"/>
          <a:srcRect/>
          <a:stretch>
            <a:fillRect/>
          </a:stretch>
        </p:blipFill>
        <p:spPr bwMode="auto">
          <a:xfrm>
            <a:off x="5612715" y="5297624"/>
            <a:ext cx="1968260" cy="1651537"/>
          </a:xfrm>
          <a:prstGeom prst="rect">
            <a:avLst/>
          </a:prstGeom>
          <a:noFill/>
          <a:ln w="12700">
            <a:noFill/>
            <a:miter lim="800000"/>
            <a:headEnd/>
            <a:tailEnd/>
          </a:ln>
        </p:spPr>
      </p:pic>
      <p:pic>
        <p:nvPicPr>
          <p:cNvPr id="36871" name="Picture 7"/>
          <p:cNvPicPr>
            <a:picLocks noChangeAspect="1" noChangeArrowheads="1"/>
          </p:cNvPicPr>
          <p:nvPr/>
        </p:nvPicPr>
        <p:blipFill>
          <a:blip r:embed="rId8"/>
          <a:srcRect/>
          <a:stretch>
            <a:fillRect/>
          </a:stretch>
        </p:blipFill>
        <p:spPr bwMode="auto">
          <a:xfrm>
            <a:off x="9320663" y="5297624"/>
            <a:ext cx="1963498" cy="1651537"/>
          </a:xfrm>
          <a:prstGeom prst="rect">
            <a:avLst/>
          </a:prstGeom>
          <a:noFill/>
          <a:ln w="12700">
            <a:noFill/>
            <a:miter lim="800000"/>
            <a:headEnd/>
            <a:tailEnd/>
          </a:ln>
        </p:spPr>
      </p:pic>
      <p:pic>
        <p:nvPicPr>
          <p:cNvPr id="36872" name="Picture 8"/>
          <p:cNvPicPr>
            <a:picLocks noChangeAspect="1" noChangeArrowheads="1"/>
          </p:cNvPicPr>
          <p:nvPr/>
        </p:nvPicPr>
        <p:blipFill>
          <a:blip r:embed="rId9"/>
          <a:srcRect/>
          <a:stretch>
            <a:fillRect/>
          </a:stretch>
        </p:blipFill>
        <p:spPr bwMode="auto">
          <a:xfrm>
            <a:off x="1904767" y="3036288"/>
            <a:ext cx="1968260" cy="1651537"/>
          </a:xfrm>
          <a:prstGeom prst="rect">
            <a:avLst/>
          </a:prstGeom>
          <a:noFill/>
          <a:ln w="12700">
            <a:noFill/>
            <a:miter lim="800000"/>
            <a:headEnd/>
            <a:tailEnd/>
          </a:ln>
        </p:spPr>
      </p:pic>
      <p:pic>
        <p:nvPicPr>
          <p:cNvPr id="36873" name="Picture 9"/>
          <p:cNvPicPr>
            <a:picLocks noChangeAspect="1" noChangeArrowheads="1"/>
          </p:cNvPicPr>
          <p:nvPr/>
        </p:nvPicPr>
        <p:blipFill>
          <a:blip r:embed="rId10"/>
          <a:srcRect/>
          <a:stretch>
            <a:fillRect/>
          </a:stretch>
        </p:blipFill>
        <p:spPr bwMode="auto">
          <a:xfrm>
            <a:off x="5611128" y="3036288"/>
            <a:ext cx="1974609" cy="1651537"/>
          </a:xfrm>
          <a:prstGeom prst="rect">
            <a:avLst/>
          </a:prstGeom>
          <a:noFill/>
          <a:ln w="12700">
            <a:noFill/>
            <a:miter lim="800000"/>
            <a:headEnd/>
            <a:tailEnd/>
          </a:ln>
        </p:spPr>
      </p:pic>
      <p:pic>
        <p:nvPicPr>
          <p:cNvPr id="36874" name="Picture 10"/>
          <p:cNvPicPr>
            <a:picLocks noChangeAspect="1" noChangeArrowheads="1"/>
          </p:cNvPicPr>
          <p:nvPr/>
        </p:nvPicPr>
        <p:blipFill>
          <a:blip r:embed="rId11" cstate="print"/>
          <a:srcRect/>
          <a:stretch>
            <a:fillRect/>
          </a:stretch>
        </p:blipFill>
        <p:spPr bwMode="auto">
          <a:xfrm>
            <a:off x="9320662" y="3036288"/>
            <a:ext cx="1968260" cy="1651537"/>
          </a:xfrm>
          <a:prstGeom prst="rect">
            <a:avLst/>
          </a:prstGeom>
          <a:noFill/>
          <a:ln w="12700">
            <a:noFill/>
            <a:miter lim="800000"/>
            <a:headEnd/>
            <a:tailEnd/>
          </a:ln>
        </p:spPr>
      </p:pic>
      <p:grpSp>
        <p:nvGrpSpPr>
          <p:cNvPr id="2" name="Group 11"/>
          <p:cNvGrpSpPr>
            <a:grpSpLocks/>
          </p:cNvGrpSpPr>
          <p:nvPr/>
        </p:nvGrpSpPr>
        <p:grpSpPr bwMode="auto">
          <a:xfrm>
            <a:off x="2196832" y="3018821"/>
            <a:ext cx="6273034" cy="6163094"/>
            <a:chOff x="0" y="-43"/>
            <a:chExt cx="3952" cy="3881"/>
          </a:xfrm>
        </p:grpSpPr>
        <p:sp>
          <p:nvSpPr>
            <p:cNvPr id="36876" name="Rectangle 12"/>
            <p:cNvSpPr>
              <a:spLocks/>
            </p:cNvSpPr>
            <p:nvPr/>
          </p:nvSpPr>
          <p:spPr bwMode="auto">
            <a:xfrm>
              <a:off x="1344" y="675"/>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sp>
          <p:nvSpPr>
            <p:cNvPr id="36877" name="Rectangle 13"/>
            <p:cNvSpPr>
              <a:spLocks/>
            </p:cNvSpPr>
            <p:nvPr/>
          </p:nvSpPr>
          <p:spPr bwMode="auto">
            <a:xfrm>
              <a:off x="3656" y="-43"/>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sp>
          <p:nvSpPr>
            <p:cNvPr id="36878" name="Rectangle 14"/>
            <p:cNvSpPr>
              <a:spLocks/>
            </p:cNvSpPr>
            <p:nvPr/>
          </p:nvSpPr>
          <p:spPr bwMode="auto">
            <a:xfrm>
              <a:off x="3656" y="3373"/>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sp>
          <p:nvSpPr>
            <p:cNvPr id="36879" name="Rectangle 15"/>
            <p:cNvSpPr>
              <a:spLocks/>
            </p:cNvSpPr>
            <p:nvPr/>
          </p:nvSpPr>
          <p:spPr bwMode="auto">
            <a:xfrm>
              <a:off x="1344" y="3320"/>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grpSp>
          <p:nvGrpSpPr>
            <p:cNvPr id="3" name="Group 16"/>
            <p:cNvGrpSpPr>
              <a:grpSpLocks/>
            </p:cNvGrpSpPr>
            <p:nvPr/>
          </p:nvGrpSpPr>
          <p:grpSpPr bwMode="auto">
            <a:xfrm>
              <a:off x="3016" y="198"/>
              <a:ext cx="605" cy="29"/>
              <a:chOff x="0" y="32"/>
              <a:chExt cx="604" cy="29"/>
            </a:xfrm>
          </p:grpSpPr>
          <p:sp>
            <p:nvSpPr>
              <p:cNvPr id="36881" name="Line 17"/>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2" name="Oval 1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4" name="Group 19"/>
            <p:cNvGrpSpPr>
              <a:grpSpLocks/>
            </p:cNvGrpSpPr>
            <p:nvPr/>
          </p:nvGrpSpPr>
          <p:grpSpPr bwMode="auto">
            <a:xfrm>
              <a:off x="688" y="910"/>
              <a:ext cx="605" cy="29"/>
              <a:chOff x="0" y="32"/>
              <a:chExt cx="604" cy="29"/>
            </a:xfrm>
          </p:grpSpPr>
          <p:sp>
            <p:nvSpPr>
              <p:cNvPr id="36884" name="Line 20"/>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5" name="Oval 2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5" name="Group 22"/>
            <p:cNvGrpSpPr>
              <a:grpSpLocks/>
            </p:cNvGrpSpPr>
            <p:nvPr/>
          </p:nvGrpSpPr>
          <p:grpSpPr bwMode="auto">
            <a:xfrm>
              <a:off x="704" y="3558"/>
              <a:ext cx="605" cy="29"/>
              <a:chOff x="0" y="32"/>
              <a:chExt cx="604" cy="29"/>
            </a:xfrm>
          </p:grpSpPr>
          <p:sp>
            <p:nvSpPr>
              <p:cNvPr id="36887" name="Line 23"/>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8" name="Oval 2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 name="Group 25"/>
            <p:cNvGrpSpPr>
              <a:grpSpLocks/>
            </p:cNvGrpSpPr>
            <p:nvPr/>
          </p:nvGrpSpPr>
          <p:grpSpPr bwMode="auto">
            <a:xfrm>
              <a:off x="184" y="230"/>
              <a:ext cx="1109" cy="29"/>
              <a:chOff x="0" y="32"/>
              <a:chExt cx="1108" cy="29"/>
            </a:xfrm>
          </p:grpSpPr>
          <p:sp>
            <p:nvSpPr>
              <p:cNvPr id="36890" name="Line 26"/>
              <p:cNvSpPr>
                <a:spLocks noChangeShapeType="1"/>
              </p:cNvSpPr>
              <p:nvPr/>
            </p:nvSpPr>
            <p:spPr bwMode="auto">
              <a:xfrm flipH="1">
                <a:off x="44" y="46"/>
                <a:ext cx="10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1" name="Oval 27"/>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892" name="Rectangle 28"/>
            <p:cNvSpPr>
              <a:spLocks/>
            </p:cNvSpPr>
            <p:nvPr/>
          </p:nvSpPr>
          <p:spPr bwMode="auto">
            <a:xfrm>
              <a:off x="1344" y="-5"/>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grpSp>
          <p:nvGrpSpPr>
            <p:cNvPr id="7" name="Group 29"/>
            <p:cNvGrpSpPr>
              <a:grpSpLocks/>
            </p:cNvGrpSpPr>
            <p:nvPr/>
          </p:nvGrpSpPr>
          <p:grpSpPr bwMode="auto">
            <a:xfrm>
              <a:off x="3048" y="3606"/>
              <a:ext cx="568" cy="29"/>
              <a:chOff x="0" y="32"/>
              <a:chExt cx="567" cy="29"/>
            </a:xfrm>
          </p:grpSpPr>
          <p:sp>
            <p:nvSpPr>
              <p:cNvPr id="36894" name="Line 30"/>
              <p:cNvSpPr>
                <a:spLocks noChangeShapeType="1"/>
              </p:cNvSpPr>
              <p:nvPr/>
            </p:nvSpPr>
            <p:spPr bwMode="auto">
              <a:xfrm flipH="1">
                <a:off x="39" y="46"/>
                <a:ext cx="528"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5" name="Oval 3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8" name="Group 32"/>
            <p:cNvGrpSpPr>
              <a:grpSpLocks/>
            </p:cNvGrpSpPr>
            <p:nvPr/>
          </p:nvGrpSpPr>
          <p:grpSpPr bwMode="auto">
            <a:xfrm>
              <a:off x="2472" y="2334"/>
              <a:ext cx="1149" cy="29"/>
              <a:chOff x="0" y="32"/>
              <a:chExt cx="1148" cy="29"/>
            </a:xfrm>
          </p:grpSpPr>
          <p:sp>
            <p:nvSpPr>
              <p:cNvPr id="36897" name="Line 33"/>
              <p:cNvSpPr>
                <a:spLocks noChangeShapeType="1"/>
              </p:cNvSpPr>
              <p:nvPr/>
            </p:nvSpPr>
            <p:spPr bwMode="auto">
              <a:xfrm flipH="1">
                <a:off x="44" y="46"/>
                <a:ext cx="110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8" name="Oval 3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899" name="Rectangle 35"/>
            <p:cNvSpPr>
              <a:spLocks/>
            </p:cNvSpPr>
            <p:nvPr/>
          </p:nvSpPr>
          <p:spPr bwMode="auto">
            <a:xfrm>
              <a:off x="3656" y="2099"/>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grpSp>
          <p:nvGrpSpPr>
            <p:cNvPr id="9" name="Group 36"/>
            <p:cNvGrpSpPr>
              <a:grpSpLocks/>
            </p:cNvGrpSpPr>
            <p:nvPr/>
          </p:nvGrpSpPr>
          <p:grpSpPr bwMode="auto">
            <a:xfrm>
              <a:off x="2752" y="2926"/>
              <a:ext cx="864" cy="29"/>
              <a:chOff x="0" y="32"/>
              <a:chExt cx="864" cy="29"/>
            </a:xfrm>
          </p:grpSpPr>
          <p:sp>
            <p:nvSpPr>
              <p:cNvPr id="36901" name="Line 37"/>
              <p:cNvSpPr>
                <a:spLocks noChangeShapeType="1"/>
              </p:cNvSpPr>
              <p:nvPr/>
            </p:nvSpPr>
            <p:spPr bwMode="auto">
              <a:xfrm flipH="1">
                <a:off x="40" y="46"/>
                <a:ext cx="82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902" name="Oval 3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903" name="Rectangle 39"/>
            <p:cNvSpPr>
              <a:spLocks/>
            </p:cNvSpPr>
            <p:nvPr/>
          </p:nvSpPr>
          <p:spPr bwMode="auto">
            <a:xfrm>
              <a:off x="3656" y="2691"/>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grpSp>
          <p:nvGrpSpPr>
            <p:cNvPr id="10" name="Group 40"/>
            <p:cNvGrpSpPr>
              <a:grpSpLocks/>
            </p:cNvGrpSpPr>
            <p:nvPr/>
          </p:nvGrpSpPr>
          <p:grpSpPr bwMode="auto">
            <a:xfrm>
              <a:off x="0" y="1488"/>
              <a:ext cx="1304" cy="29"/>
              <a:chOff x="0" y="32"/>
              <a:chExt cx="1304" cy="29"/>
            </a:xfrm>
          </p:grpSpPr>
          <p:sp>
            <p:nvSpPr>
              <p:cNvPr id="36905" name="Line 41"/>
              <p:cNvSpPr>
                <a:spLocks noChangeShapeType="1"/>
              </p:cNvSpPr>
              <p:nvPr/>
            </p:nvSpPr>
            <p:spPr bwMode="auto">
              <a:xfrm flipH="1">
                <a:off x="40" y="48"/>
                <a:ext cx="12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906" name="Oval 42"/>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907" name="Rectangle 43"/>
            <p:cNvSpPr>
              <a:spLocks/>
            </p:cNvSpPr>
            <p:nvPr/>
          </p:nvSpPr>
          <p:spPr bwMode="auto">
            <a:xfrm>
              <a:off x="1344" y="1248"/>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a:solidFill>
                    <a:srgbClr val="D7454B"/>
                  </a:solidFill>
                  <a:latin typeface="Frutiger LT Std 55 Roman" charset="0"/>
                  <a:ea typeface="Zapf Dingbats" charset="0"/>
                  <a:cs typeface="Zapf Dingbats" charset="0"/>
                  <a:sym typeface="Frutiger LT Std 55 Roman" charset="0"/>
                </a:rPr>
                <a:t>✕</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dirty="0" smtClean="0"/>
              <a:t>The lattice-clipping algorithm</a:t>
            </a:r>
            <a:endParaRPr lang="en-US" dirty="0">
              <a:solidFill>
                <a:schemeClr val="tx2"/>
              </a:solidFill>
            </a:endParaRPr>
          </a:p>
        </p:txBody>
      </p:sp>
      <p:sp>
        <p:nvSpPr>
          <p:cNvPr id="142" name="Content Placeholder 141"/>
          <p:cNvSpPr>
            <a:spLocks noGrp="1"/>
          </p:cNvSpPr>
          <p:nvPr>
            <p:ph idx="1"/>
          </p:nvPr>
        </p:nvSpPr>
        <p:spPr>
          <a:xfrm>
            <a:off x="975242" y="1409313"/>
            <a:ext cx="9846208" cy="1514992"/>
          </a:xfrm>
        </p:spPr>
        <p:txBody>
          <a:bodyPr/>
          <a:lstStyle/>
          <a:p>
            <a:r>
              <a:rPr lang="en-US" dirty="0" smtClean="0">
                <a:solidFill>
                  <a:srgbClr val="1F497D"/>
                </a:solidFill>
              </a:rPr>
              <a:t>Segment clipping + </a:t>
            </a:r>
            <a:r>
              <a:rPr lang="en-US" i="1" dirty="0" smtClean="0">
                <a:solidFill>
                  <a:srgbClr val="1F497D"/>
                </a:solidFill>
              </a:rPr>
              <a:t>shortcut segments</a:t>
            </a:r>
          </a:p>
          <a:p>
            <a:r>
              <a:rPr lang="en-US" dirty="0" smtClean="0">
                <a:solidFill>
                  <a:srgbClr val="1F497D"/>
                </a:solidFill>
              </a:rPr>
              <a:t>Enough for rendering, easier to generate</a:t>
            </a:r>
            <a:endParaRPr lang="en-US" dirty="0">
              <a:solidFill>
                <a:srgbClr val="1F497D"/>
              </a:solidFill>
            </a:endParaRPr>
          </a:p>
        </p:txBody>
      </p:sp>
      <p:pic>
        <p:nvPicPr>
          <p:cNvPr id="36866" name="Picture 2"/>
          <p:cNvPicPr>
            <a:picLocks noChangeAspect="1" noChangeArrowheads="1"/>
          </p:cNvPicPr>
          <p:nvPr/>
        </p:nvPicPr>
        <p:blipFill>
          <a:blip r:embed="rId3" cstate="print"/>
          <a:srcRect/>
          <a:stretch>
            <a:fillRect/>
          </a:stretch>
        </p:blipFill>
        <p:spPr bwMode="auto">
          <a:xfrm>
            <a:off x="1904767" y="7558960"/>
            <a:ext cx="1968260" cy="1651537"/>
          </a:xfrm>
          <a:prstGeom prst="rect">
            <a:avLst/>
          </a:prstGeom>
          <a:noFill/>
          <a:ln w="12700">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5611128" y="7558960"/>
            <a:ext cx="1974609" cy="1651537"/>
          </a:xfrm>
          <a:prstGeom prst="rect">
            <a:avLst/>
          </a:prstGeom>
          <a:noFill/>
          <a:ln w="12700">
            <a:noFill/>
            <a:miter lim="800000"/>
            <a:headEnd/>
            <a:tailEnd/>
          </a:ln>
        </p:spPr>
      </p:pic>
      <p:pic>
        <p:nvPicPr>
          <p:cNvPr id="36868" name="Picture 4"/>
          <p:cNvPicPr>
            <a:picLocks noChangeAspect="1" noChangeArrowheads="1"/>
          </p:cNvPicPr>
          <p:nvPr/>
        </p:nvPicPr>
        <p:blipFill>
          <a:blip r:embed="rId5"/>
          <a:srcRect/>
          <a:stretch>
            <a:fillRect/>
          </a:stretch>
        </p:blipFill>
        <p:spPr bwMode="auto">
          <a:xfrm>
            <a:off x="9320662" y="7558960"/>
            <a:ext cx="1968260" cy="1651537"/>
          </a:xfrm>
          <a:prstGeom prst="rect">
            <a:avLst/>
          </a:prstGeom>
          <a:noFill/>
          <a:ln w="12700">
            <a:noFill/>
            <a:miter lim="800000"/>
            <a:headEnd/>
            <a:tailEnd/>
          </a:ln>
        </p:spPr>
      </p:pic>
      <p:pic>
        <p:nvPicPr>
          <p:cNvPr id="36869" name="Picture 5"/>
          <p:cNvPicPr>
            <a:picLocks noChangeAspect="1" noChangeArrowheads="1"/>
          </p:cNvPicPr>
          <p:nvPr/>
        </p:nvPicPr>
        <p:blipFill>
          <a:blip r:embed="rId6"/>
          <a:srcRect/>
          <a:stretch>
            <a:fillRect/>
          </a:stretch>
        </p:blipFill>
        <p:spPr bwMode="auto">
          <a:xfrm>
            <a:off x="1904768" y="5297624"/>
            <a:ext cx="1963498" cy="1651537"/>
          </a:xfrm>
          <a:prstGeom prst="rect">
            <a:avLst/>
          </a:prstGeom>
          <a:noFill/>
          <a:ln w="12700">
            <a:noFill/>
            <a:miter lim="800000"/>
            <a:headEnd/>
            <a:tailEnd/>
          </a:ln>
        </p:spPr>
      </p:pic>
      <p:pic>
        <p:nvPicPr>
          <p:cNvPr id="36870" name="Picture 6"/>
          <p:cNvPicPr>
            <a:picLocks noChangeAspect="1" noChangeArrowheads="1"/>
          </p:cNvPicPr>
          <p:nvPr/>
        </p:nvPicPr>
        <p:blipFill>
          <a:blip r:embed="rId7"/>
          <a:srcRect/>
          <a:stretch>
            <a:fillRect/>
          </a:stretch>
        </p:blipFill>
        <p:spPr bwMode="auto">
          <a:xfrm>
            <a:off x="5612715" y="5297624"/>
            <a:ext cx="1968260" cy="1651537"/>
          </a:xfrm>
          <a:prstGeom prst="rect">
            <a:avLst/>
          </a:prstGeom>
          <a:noFill/>
          <a:ln w="12700">
            <a:noFill/>
            <a:miter lim="800000"/>
            <a:headEnd/>
            <a:tailEnd/>
          </a:ln>
        </p:spPr>
      </p:pic>
      <p:pic>
        <p:nvPicPr>
          <p:cNvPr id="36871" name="Picture 7"/>
          <p:cNvPicPr>
            <a:picLocks noChangeAspect="1" noChangeArrowheads="1"/>
          </p:cNvPicPr>
          <p:nvPr/>
        </p:nvPicPr>
        <p:blipFill>
          <a:blip r:embed="rId8"/>
          <a:srcRect/>
          <a:stretch>
            <a:fillRect/>
          </a:stretch>
        </p:blipFill>
        <p:spPr bwMode="auto">
          <a:xfrm>
            <a:off x="9320663" y="5297624"/>
            <a:ext cx="1963498" cy="1651537"/>
          </a:xfrm>
          <a:prstGeom prst="rect">
            <a:avLst/>
          </a:prstGeom>
          <a:noFill/>
          <a:ln w="12700">
            <a:noFill/>
            <a:miter lim="800000"/>
            <a:headEnd/>
            <a:tailEnd/>
          </a:ln>
        </p:spPr>
      </p:pic>
      <p:pic>
        <p:nvPicPr>
          <p:cNvPr id="36872" name="Picture 8"/>
          <p:cNvPicPr>
            <a:picLocks noChangeAspect="1" noChangeArrowheads="1"/>
          </p:cNvPicPr>
          <p:nvPr/>
        </p:nvPicPr>
        <p:blipFill>
          <a:blip r:embed="rId9"/>
          <a:srcRect/>
          <a:stretch>
            <a:fillRect/>
          </a:stretch>
        </p:blipFill>
        <p:spPr bwMode="auto">
          <a:xfrm>
            <a:off x="1904767" y="3036288"/>
            <a:ext cx="1968260" cy="1651537"/>
          </a:xfrm>
          <a:prstGeom prst="rect">
            <a:avLst/>
          </a:prstGeom>
          <a:noFill/>
          <a:ln w="12700">
            <a:noFill/>
            <a:miter lim="800000"/>
            <a:headEnd/>
            <a:tailEnd/>
          </a:ln>
        </p:spPr>
      </p:pic>
      <p:pic>
        <p:nvPicPr>
          <p:cNvPr id="36873" name="Picture 9"/>
          <p:cNvPicPr>
            <a:picLocks noChangeAspect="1" noChangeArrowheads="1"/>
          </p:cNvPicPr>
          <p:nvPr/>
        </p:nvPicPr>
        <p:blipFill>
          <a:blip r:embed="rId10"/>
          <a:srcRect/>
          <a:stretch>
            <a:fillRect/>
          </a:stretch>
        </p:blipFill>
        <p:spPr bwMode="auto">
          <a:xfrm>
            <a:off x="5611128" y="3036288"/>
            <a:ext cx="1974609" cy="1651537"/>
          </a:xfrm>
          <a:prstGeom prst="rect">
            <a:avLst/>
          </a:prstGeom>
          <a:noFill/>
          <a:ln w="12700">
            <a:noFill/>
            <a:miter lim="800000"/>
            <a:headEnd/>
            <a:tailEnd/>
          </a:ln>
        </p:spPr>
      </p:pic>
      <p:pic>
        <p:nvPicPr>
          <p:cNvPr id="36874" name="Picture 10"/>
          <p:cNvPicPr>
            <a:picLocks noChangeAspect="1" noChangeArrowheads="1"/>
          </p:cNvPicPr>
          <p:nvPr/>
        </p:nvPicPr>
        <p:blipFill>
          <a:blip r:embed="rId11" cstate="print"/>
          <a:srcRect/>
          <a:stretch>
            <a:fillRect/>
          </a:stretch>
        </p:blipFill>
        <p:spPr bwMode="auto">
          <a:xfrm>
            <a:off x="9320662" y="3036288"/>
            <a:ext cx="1968260" cy="1651537"/>
          </a:xfrm>
          <a:prstGeom prst="rect">
            <a:avLst/>
          </a:prstGeom>
          <a:noFill/>
          <a:ln w="12700">
            <a:noFill/>
            <a:miter lim="800000"/>
            <a:headEnd/>
            <a:tailEnd/>
          </a:ln>
        </p:spPr>
      </p:pic>
      <p:grpSp>
        <p:nvGrpSpPr>
          <p:cNvPr id="2" name="Group 11"/>
          <p:cNvGrpSpPr>
            <a:grpSpLocks/>
          </p:cNvGrpSpPr>
          <p:nvPr/>
        </p:nvGrpSpPr>
        <p:grpSpPr bwMode="auto">
          <a:xfrm>
            <a:off x="2196832" y="3018821"/>
            <a:ext cx="6273034" cy="6163094"/>
            <a:chOff x="0" y="-43"/>
            <a:chExt cx="3952" cy="3881"/>
          </a:xfrm>
        </p:grpSpPr>
        <p:sp>
          <p:nvSpPr>
            <p:cNvPr id="36876" name="Rectangle 12"/>
            <p:cNvSpPr>
              <a:spLocks/>
            </p:cNvSpPr>
            <p:nvPr/>
          </p:nvSpPr>
          <p:spPr bwMode="auto">
            <a:xfrm>
              <a:off x="1344" y="675"/>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sp>
          <p:nvSpPr>
            <p:cNvPr id="36877" name="Rectangle 13"/>
            <p:cNvSpPr>
              <a:spLocks/>
            </p:cNvSpPr>
            <p:nvPr/>
          </p:nvSpPr>
          <p:spPr bwMode="auto">
            <a:xfrm>
              <a:off x="3656" y="-43"/>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sp>
          <p:nvSpPr>
            <p:cNvPr id="36878" name="Rectangle 14"/>
            <p:cNvSpPr>
              <a:spLocks/>
            </p:cNvSpPr>
            <p:nvPr/>
          </p:nvSpPr>
          <p:spPr bwMode="auto">
            <a:xfrm>
              <a:off x="3656" y="3373"/>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sp>
          <p:nvSpPr>
            <p:cNvPr id="36879" name="Rectangle 15"/>
            <p:cNvSpPr>
              <a:spLocks/>
            </p:cNvSpPr>
            <p:nvPr/>
          </p:nvSpPr>
          <p:spPr bwMode="auto">
            <a:xfrm>
              <a:off x="1344" y="3320"/>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grpSp>
          <p:nvGrpSpPr>
            <p:cNvPr id="3" name="Group 16"/>
            <p:cNvGrpSpPr>
              <a:grpSpLocks/>
            </p:cNvGrpSpPr>
            <p:nvPr/>
          </p:nvGrpSpPr>
          <p:grpSpPr bwMode="auto">
            <a:xfrm>
              <a:off x="3016" y="198"/>
              <a:ext cx="605" cy="29"/>
              <a:chOff x="0" y="32"/>
              <a:chExt cx="604" cy="29"/>
            </a:xfrm>
          </p:grpSpPr>
          <p:sp>
            <p:nvSpPr>
              <p:cNvPr id="36881" name="Line 17"/>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2" name="Oval 1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4" name="Group 19"/>
            <p:cNvGrpSpPr>
              <a:grpSpLocks/>
            </p:cNvGrpSpPr>
            <p:nvPr/>
          </p:nvGrpSpPr>
          <p:grpSpPr bwMode="auto">
            <a:xfrm>
              <a:off x="688" y="910"/>
              <a:ext cx="605" cy="29"/>
              <a:chOff x="0" y="32"/>
              <a:chExt cx="604" cy="29"/>
            </a:xfrm>
          </p:grpSpPr>
          <p:sp>
            <p:nvSpPr>
              <p:cNvPr id="36884" name="Line 20"/>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5" name="Oval 2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5" name="Group 22"/>
            <p:cNvGrpSpPr>
              <a:grpSpLocks/>
            </p:cNvGrpSpPr>
            <p:nvPr/>
          </p:nvGrpSpPr>
          <p:grpSpPr bwMode="auto">
            <a:xfrm>
              <a:off x="704" y="3558"/>
              <a:ext cx="605" cy="29"/>
              <a:chOff x="0" y="32"/>
              <a:chExt cx="604" cy="29"/>
            </a:xfrm>
          </p:grpSpPr>
          <p:sp>
            <p:nvSpPr>
              <p:cNvPr id="36887" name="Line 23"/>
              <p:cNvSpPr>
                <a:spLocks noChangeShapeType="1"/>
              </p:cNvSpPr>
              <p:nvPr/>
            </p:nvSpPr>
            <p:spPr bwMode="auto">
              <a:xfrm flipH="1">
                <a:off x="44" y="46"/>
                <a:ext cx="560"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88" name="Oval 2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6" name="Group 25"/>
            <p:cNvGrpSpPr>
              <a:grpSpLocks/>
            </p:cNvGrpSpPr>
            <p:nvPr/>
          </p:nvGrpSpPr>
          <p:grpSpPr bwMode="auto">
            <a:xfrm>
              <a:off x="184" y="230"/>
              <a:ext cx="1109" cy="29"/>
              <a:chOff x="0" y="32"/>
              <a:chExt cx="1108" cy="29"/>
            </a:xfrm>
          </p:grpSpPr>
          <p:sp>
            <p:nvSpPr>
              <p:cNvPr id="36890" name="Line 26"/>
              <p:cNvSpPr>
                <a:spLocks noChangeShapeType="1"/>
              </p:cNvSpPr>
              <p:nvPr/>
            </p:nvSpPr>
            <p:spPr bwMode="auto">
              <a:xfrm flipH="1">
                <a:off x="44" y="46"/>
                <a:ext cx="10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1" name="Oval 27"/>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892" name="Rectangle 28"/>
            <p:cNvSpPr>
              <a:spLocks/>
            </p:cNvSpPr>
            <p:nvPr/>
          </p:nvSpPr>
          <p:spPr bwMode="auto">
            <a:xfrm>
              <a:off x="1344" y="-5"/>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grpSp>
          <p:nvGrpSpPr>
            <p:cNvPr id="7" name="Group 29"/>
            <p:cNvGrpSpPr>
              <a:grpSpLocks/>
            </p:cNvGrpSpPr>
            <p:nvPr/>
          </p:nvGrpSpPr>
          <p:grpSpPr bwMode="auto">
            <a:xfrm>
              <a:off x="3048" y="3606"/>
              <a:ext cx="568" cy="29"/>
              <a:chOff x="0" y="32"/>
              <a:chExt cx="567" cy="29"/>
            </a:xfrm>
          </p:grpSpPr>
          <p:sp>
            <p:nvSpPr>
              <p:cNvPr id="36894" name="Line 30"/>
              <p:cNvSpPr>
                <a:spLocks noChangeShapeType="1"/>
              </p:cNvSpPr>
              <p:nvPr/>
            </p:nvSpPr>
            <p:spPr bwMode="auto">
              <a:xfrm flipH="1">
                <a:off x="39" y="46"/>
                <a:ext cx="528"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5" name="Oval 31"/>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grpSp>
          <p:nvGrpSpPr>
            <p:cNvPr id="8" name="Group 32"/>
            <p:cNvGrpSpPr>
              <a:grpSpLocks/>
            </p:cNvGrpSpPr>
            <p:nvPr/>
          </p:nvGrpSpPr>
          <p:grpSpPr bwMode="auto">
            <a:xfrm>
              <a:off x="2472" y="2334"/>
              <a:ext cx="1149" cy="29"/>
              <a:chOff x="0" y="32"/>
              <a:chExt cx="1148" cy="29"/>
            </a:xfrm>
          </p:grpSpPr>
          <p:sp>
            <p:nvSpPr>
              <p:cNvPr id="36897" name="Line 33"/>
              <p:cNvSpPr>
                <a:spLocks noChangeShapeType="1"/>
              </p:cNvSpPr>
              <p:nvPr/>
            </p:nvSpPr>
            <p:spPr bwMode="auto">
              <a:xfrm flipH="1">
                <a:off x="44" y="46"/>
                <a:ext cx="110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898" name="Oval 34"/>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899" name="Rectangle 35"/>
            <p:cNvSpPr>
              <a:spLocks/>
            </p:cNvSpPr>
            <p:nvPr/>
          </p:nvSpPr>
          <p:spPr bwMode="auto">
            <a:xfrm>
              <a:off x="3656" y="2099"/>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grpSp>
          <p:nvGrpSpPr>
            <p:cNvPr id="9" name="Group 36"/>
            <p:cNvGrpSpPr>
              <a:grpSpLocks/>
            </p:cNvGrpSpPr>
            <p:nvPr/>
          </p:nvGrpSpPr>
          <p:grpSpPr bwMode="auto">
            <a:xfrm>
              <a:off x="2752" y="2926"/>
              <a:ext cx="864" cy="29"/>
              <a:chOff x="0" y="32"/>
              <a:chExt cx="864" cy="29"/>
            </a:xfrm>
          </p:grpSpPr>
          <p:sp>
            <p:nvSpPr>
              <p:cNvPr id="36901" name="Line 37"/>
              <p:cNvSpPr>
                <a:spLocks noChangeShapeType="1"/>
              </p:cNvSpPr>
              <p:nvPr/>
            </p:nvSpPr>
            <p:spPr bwMode="auto">
              <a:xfrm flipH="1">
                <a:off x="40" y="46"/>
                <a:ext cx="82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902" name="Oval 38"/>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903" name="Rectangle 39"/>
            <p:cNvSpPr>
              <a:spLocks/>
            </p:cNvSpPr>
            <p:nvPr/>
          </p:nvSpPr>
          <p:spPr bwMode="auto">
            <a:xfrm>
              <a:off x="3656" y="2691"/>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grpSp>
          <p:nvGrpSpPr>
            <p:cNvPr id="10" name="Group 40"/>
            <p:cNvGrpSpPr>
              <a:grpSpLocks/>
            </p:cNvGrpSpPr>
            <p:nvPr/>
          </p:nvGrpSpPr>
          <p:grpSpPr bwMode="auto">
            <a:xfrm>
              <a:off x="0" y="1488"/>
              <a:ext cx="1304" cy="29"/>
              <a:chOff x="0" y="32"/>
              <a:chExt cx="1304" cy="29"/>
            </a:xfrm>
          </p:grpSpPr>
          <p:sp>
            <p:nvSpPr>
              <p:cNvPr id="36905" name="Line 41"/>
              <p:cNvSpPr>
                <a:spLocks noChangeShapeType="1"/>
              </p:cNvSpPr>
              <p:nvPr/>
            </p:nvSpPr>
            <p:spPr bwMode="auto">
              <a:xfrm flipH="1">
                <a:off x="40" y="48"/>
                <a:ext cx="1264" cy="0"/>
              </a:xfrm>
              <a:prstGeom prst="line">
                <a:avLst/>
              </a:prstGeom>
              <a:noFill/>
              <a:ln w="25400">
                <a:solidFill>
                  <a:schemeClr val="tx1"/>
                </a:solidFill>
                <a:prstDash val="solid"/>
                <a:round/>
                <a:headEnd type="triangle" w="med" len="med"/>
                <a:tailEnd type="none" w="med" len="med"/>
              </a:ln>
              <a:effectLst>
                <a:outerShdw blurRad="50800" dist="38100" dir="2700000">
                  <a:srgbClr val="000000">
                    <a:alpha val="43000"/>
                  </a:srgbClr>
                </a:outerShdw>
              </a:effectLst>
            </p:spPr>
            <p:txBody>
              <a:bodyPr/>
              <a:lstStyle/>
              <a:p>
                <a:endParaRPr lang="en-US"/>
              </a:p>
            </p:txBody>
          </p:sp>
          <p:sp>
            <p:nvSpPr>
              <p:cNvPr id="36906" name="Oval 42"/>
              <p:cNvSpPr>
                <a:spLocks/>
              </p:cNvSpPr>
              <p:nvPr/>
            </p:nvSpPr>
            <p:spPr bwMode="auto">
              <a:xfrm>
                <a:off x="0" y="32"/>
                <a:ext cx="29" cy="29"/>
              </a:xfrm>
              <a:prstGeom prst="ellipse">
                <a:avLst/>
              </a:prstGeom>
              <a:solidFill>
                <a:schemeClr val="tx1"/>
              </a:solidFill>
              <a:ln w="12700">
                <a:noFill/>
                <a:prstDash val="solid"/>
                <a:round/>
                <a:headEnd type="none" w="med" len="med"/>
                <a:tailEnd type="none" w="med" len="med"/>
              </a:ln>
            </p:spPr>
            <p:txBody>
              <a:bodyPr lIns="0" tIns="0" rIns="0" bIns="0"/>
              <a:lstStyle/>
              <a:p>
                <a:endParaRPr lang="en-US"/>
              </a:p>
            </p:txBody>
          </p:sp>
        </p:grpSp>
        <p:sp>
          <p:nvSpPr>
            <p:cNvPr id="36907" name="Rectangle 43"/>
            <p:cNvSpPr>
              <a:spLocks/>
            </p:cNvSpPr>
            <p:nvPr/>
          </p:nvSpPr>
          <p:spPr bwMode="auto">
            <a:xfrm>
              <a:off x="1344" y="1248"/>
              <a:ext cx="296" cy="465"/>
            </a:xfrm>
            <a:prstGeom prst="rect">
              <a:avLst/>
            </a:prstGeom>
            <a:noFill/>
            <a:ln w="12700">
              <a:noFill/>
              <a:miter lim="800000"/>
              <a:headEnd type="none" w="med" len="med"/>
              <a:tailEnd type="none" w="med" len="med"/>
            </a:ln>
          </p:spPr>
          <p:txBody>
            <a:bodyPr wrap="none" lIns="0" tIns="0" rIns="0" bIns="0" anchor="ctr">
              <a:spAutoFit/>
            </a:bodyPr>
            <a:lstStyle/>
            <a:p>
              <a:pPr>
                <a:tabLst>
                  <a:tab pos="1168400" algn="l"/>
                </a:tabLst>
              </a:pPr>
              <a:r>
                <a:rPr lang="en-US" sz="4800" dirty="0" smtClean="0">
                  <a:solidFill>
                    <a:srgbClr val="1F497D"/>
                  </a:solidFill>
                  <a:latin typeface="Frutiger LT Std 55 Roman" charset="0"/>
                  <a:ea typeface="Lucida Grande" charset="0"/>
                  <a:cs typeface="Lucida Grande" charset="0"/>
                  <a:sym typeface="Frutiger LT Std 55 Roman" charset="0"/>
                </a:rPr>
                <a:t>✓</a:t>
              </a:r>
              <a:endParaRPr lang="en-US" sz="4800" dirty="0">
                <a:solidFill>
                  <a:srgbClr val="1F497D"/>
                </a:solidFill>
                <a:latin typeface="Frutiger LT Std 55 Roman" charset="0"/>
                <a:ea typeface="Lucida Grande" charset="0"/>
                <a:cs typeface="Lucida Grande" charset="0"/>
                <a:sym typeface="Frutiger LT Std 55 Roman" charset="0"/>
              </a:endParaRPr>
            </a:p>
          </p:txBody>
        </p:sp>
      </p:grpSp>
      <p:grpSp>
        <p:nvGrpSpPr>
          <p:cNvPr id="45" name="Group 11"/>
          <p:cNvGrpSpPr>
            <a:grpSpLocks/>
          </p:cNvGrpSpPr>
          <p:nvPr/>
        </p:nvGrpSpPr>
        <p:grpSpPr bwMode="auto">
          <a:xfrm>
            <a:off x="3614827" y="3237967"/>
            <a:ext cx="3709535" cy="5786733"/>
            <a:chOff x="0" y="0"/>
            <a:chExt cx="2337" cy="3643"/>
          </a:xfrm>
        </p:grpSpPr>
        <p:sp>
          <p:nvSpPr>
            <p:cNvPr id="46" name="Line 12"/>
            <p:cNvSpPr>
              <a:spLocks noChangeShapeType="1"/>
            </p:cNvSpPr>
            <p:nvPr/>
          </p:nvSpPr>
          <p:spPr bwMode="auto">
            <a:xfrm flipH="1">
              <a:off x="0" y="0"/>
              <a:ext cx="0" cy="276"/>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47" name="Line 13"/>
            <p:cNvSpPr>
              <a:spLocks noChangeShapeType="1"/>
            </p:cNvSpPr>
            <p:nvPr/>
          </p:nvSpPr>
          <p:spPr bwMode="auto">
            <a:xfrm flipH="1">
              <a:off x="0" y="752"/>
              <a:ext cx="0" cy="140"/>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48" name="Line 14"/>
            <p:cNvSpPr>
              <a:spLocks noChangeShapeType="1"/>
            </p:cNvSpPr>
            <p:nvPr/>
          </p:nvSpPr>
          <p:spPr bwMode="auto">
            <a:xfrm>
              <a:off x="0" y="1312"/>
              <a:ext cx="0" cy="220"/>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49" name="Line 15"/>
            <p:cNvSpPr>
              <a:spLocks noChangeShapeType="1"/>
            </p:cNvSpPr>
            <p:nvPr/>
          </p:nvSpPr>
          <p:spPr bwMode="auto">
            <a:xfrm>
              <a:off x="0" y="3360"/>
              <a:ext cx="0" cy="268"/>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50" name="Line 16"/>
            <p:cNvSpPr>
              <a:spLocks noChangeShapeType="1"/>
            </p:cNvSpPr>
            <p:nvPr/>
          </p:nvSpPr>
          <p:spPr bwMode="auto">
            <a:xfrm>
              <a:off x="2337" y="0"/>
              <a:ext cx="0" cy="283"/>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51" name="Line 17"/>
            <p:cNvSpPr>
              <a:spLocks noChangeShapeType="1"/>
            </p:cNvSpPr>
            <p:nvPr/>
          </p:nvSpPr>
          <p:spPr bwMode="auto">
            <a:xfrm flipH="1">
              <a:off x="2336" y="2184"/>
              <a:ext cx="0" cy="140"/>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52" name="Line 18"/>
            <p:cNvSpPr>
              <a:spLocks noChangeShapeType="1"/>
            </p:cNvSpPr>
            <p:nvPr/>
          </p:nvSpPr>
          <p:spPr bwMode="auto">
            <a:xfrm>
              <a:off x="2337" y="3352"/>
              <a:ext cx="0" cy="291"/>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sp>
          <p:nvSpPr>
            <p:cNvPr id="53" name="Line 19"/>
            <p:cNvSpPr>
              <a:spLocks noChangeShapeType="1"/>
            </p:cNvSpPr>
            <p:nvPr/>
          </p:nvSpPr>
          <p:spPr bwMode="auto">
            <a:xfrm>
              <a:off x="2336" y="2728"/>
              <a:ext cx="0" cy="228"/>
            </a:xfrm>
            <a:prstGeom prst="line">
              <a:avLst/>
            </a:prstGeom>
            <a:noFill/>
            <a:ln w="57150" cap="flat" cmpd="sng" algn="ctr">
              <a:solidFill>
                <a:srgbClr val="1F497D"/>
              </a:solidFill>
              <a:prstDash val="solid"/>
              <a:round/>
              <a:headEnd type="none" w="med" len="med"/>
              <a:tailEnd type="non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dirty="0" smtClean="0"/>
              <a:t>Generating shortcut segments</a:t>
            </a:r>
            <a:endParaRPr lang="en-US" dirty="0">
              <a:solidFill>
                <a:schemeClr val="tx2"/>
              </a:solidFill>
            </a:endParaRPr>
          </a:p>
        </p:txBody>
      </p:sp>
      <p:sp>
        <p:nvSpPr>
          <p:cNvPr id="142" name="Content Placeholder 141"/>
          <p:cNvSpPr>
            <a:spLocks noGrp="1"/>
          </p:cNvSpPr>
          <p:nvPr>
            <p:ph idx="1"/>
          </p:nvPr>
        </p:nvSpPr>
        <p:spPr>
          <a:xfrm>
            <a:off x="975242" y="1409313"/>
            <a:ext cx="11577452" cy="1514992"/>
          </a:xfrm>
        </p:spPr>
        <p:txBody>
          <a:bodyPr/>
          <a:lstStyle/>
          <a:p>
            <a:r>
              <a:rPr lang="en-US" dirty="0" smtClean="0">
                <a:solidFill>
                  <a:srgbClr val="1F497D"/>
                </a:solidFill>
              </a:rPr>
              <a:t>Computation requires non-local information</a:t>
            </a:r>
          </a:p>
          <a:p>
            <a:r>
              <a:rPr lang="en-US" dirty="0" smtClean="0">
                <a:solidFill>
                  <a:srgbClr val="1F497D"/>
                </a:solidFill>
              </a:rPr>
              <a:t>What happens to a contour once it leaves a cell?</a:t>
            </a:r>
          </a:p>
        </p:txBody>
      </p:sp>
      <p:pic>
        <p:nvPicPr>
          <p:cNvPr id="36866" name="Picture 2"/>
          <p:cNvPicPr>
            <a:picLocks noChangeAspect="1" noChangeArrowheads="1"/>
          </p:cNvPicPr>
          <p:nvPr/>
        </p:nvPicPr>
        <p:blipFill>
          <a:blip r:embed="rId3" cstate="print"/>
          <a:srcRect/>
          <a:stretch>
            <a:fillRect/>
          </a:stretch>
        </p:blipFill>
        <p:spPr bwMode="auto">
          <a:xfrm>
            <a:off x="1904767" y="7558960"/>
            <a:ext cx="1968260" cy="1651537"/>
          </a:xfrm>
          <a:prstGeom prst="rect">
            <a:avLst/>
          </a:prstGeom>
          <a:noFill/>
          <a:ln w="12700">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5611128" y="7558960"/>
            <a:ext cx="1974609" cy="1651537"/>
          </a:xfrm>
          <a:prstGeom prst="rect">
            <a:avLst/>
          </a:prstGeom>
          <a:noFill/>
          <a:ln w="12700">
            <a:noFill/>
            <a:miter lim="800000"/>
            <a:headEnd/>
            <a:tailEnd/>
          </a:ln>
        </p:spPr>
      </p:pic>
      <p:pic>
        <p:nvPicPr>
          <p:cNvPr id="36868" name="Picture 4"/>
          <p:cNvPicPr>
            <a:picLocks noChangeAspect="1" noChangeArrowheads="1"/>
          </p:cNvPicPr>
          <p:nvPr/>
        </p:nvPicPr>
        <p:blipFill>
          <a:blip r:embed="rId5"/>
          <a:srcRect/>
          <a:stretch>
            <a:fillRect/>
          </a:stretch>
        </p:blipFill>
        <p:spPr bwMode="auto">
          <a:xfrm>
            <a:off x="9320662" y="7558960"/>
            <a:ext cx="1968260" cy="1651537"/>
          </a:xfrm>
          <a:prstGeom prst="rect">
            <a:avLst/>
          </a:prstGeom>
          <a:noFill/>
          <a:ln w="12700">
            <a:noFill/>
            <a:miter lim="800000"/>
            <a:headEnd/>
            <a:tailEnd/>
          </a:ln>
        </p:spPr>
      </p:pic>
      <p:pic>
        <p:nvPicPr>
          <p:cNvPr id="36869" name="Picture 5"/>
          <p:cNvPicPr>
            <a:picLocks noChangeAspect="1" noChangeArrowheads="1"/>
          </p:cNvPicPr>
          <p:nvPr/>
        </p:nvPicPr>
        <p:blipFill>
          <a:blip r:embed="rId6"/>
          <a:srcRect/>
          <a:stretch>
            <a:fillRect/>
          </a:stretch>
        </p:blipFill>
        <p:spPr bwMode="auto">
          <a:xfrm>
            <a:off x="1904768" y="5297624"/>
            <a:ext cx="1963498" cy="1651537"/>
          </a:xfrm>
          <a:prstGeom prst="rect">
            <a:avLst/>
          </a:prstGeom>
          <a:noFill/>
          <a:ln w="12700">
            <a:noFill/>
            <a:miter lim="800000"/>
            <a:headEnd/>
            <a:tailEnd/>
          </a:ln>
        </p:spPr>
      </p:pic>
      <p:pic>
        <p:nvPicPr>
          <p:cNvPr id="36870" name="Picture 6"/>
          <p:cNvPicPr>
            <a:picLocks noChangeAspect="1" noChangeArrowheads="1"/>
          </p:cNvPicPr>
          <p:nvPr/>
        </p:nvPicPr>
        <p:blipFill>
          <a:blip r:embed="rId7"/>
          <a:srcRect/>
          <a:stretch>
            <a:fillRect/>
          </a:stretch>
        </p:blipFill>
        <p:spPr bwMode="auto">
          <a:xfrm>
            <a:off x="5612715" y="5297624"/>
            <a:ext cx="1968260" cy="1651537"/>
          </a:xfrm>
          <a:prstGeom prst="rect">
            <a:avLst/>
          </a:prstGeom>
          <a:noFill/>
          <a:ln w="12700">
            <a:noFill/>
            <a:miter lim="800000"/>
            <a:headEnd/>
            <a:tailEnd/>
          </a:ln>
        </p:spPr>
      </p:pic>
      <p:pic>
        <p:nvPicPr>
          <p:cNvPr id="36871" name="Picture 7"/>
          <p:cNvPicPr>
            <a:picLocks noChangeAspect="1" noChangeArrowheads="1"/>
          </p:cNvPicPr>
          <p:nvPr/>
        </p:nvPicPr>
        <p:blipFill>
          <a:blip r:embed="rId8"/>
          <a:srcRect/>
          <a:stretch>
            <a:fillRect/>
          </a:stretch>
        </p:blipFill>
        <p:spPr bwMode="auto">
          <a:xfrm>
            <a:off x="9320663" y="5297624"/>
            <a:ext cx="1963498" cy="1651537"/>
          </a:xfrm>
          <a:prstGeom prst="rect">
            <a:avLst/>
          </a:prstGeom>
          <a:noFill/>
          <a:ln w="12700">
            <a:noFill/>
            <a:miter lim="800000"/>
            <a:headEnd/>
            <a:tailEnd/>
          </a:ln>
        </p:spPr>
      </p:pic>
      <p:pic>
        <p:nvPicPr>
          <p:cNvPr id="36872" name="Picture 8"/>
          <p:cNvPicPr>
            <a:picLocks noChangeAspect="1" noChangeArrowheads="1"/>
          </p:cNvPicPr>
          <p:nvPr/>
        </p:nvPicPr>
        <p:blipFill>
          <a:blip r:embed="rId9"/>
          <a:srcRect/>
          <a:stretch>
            <a:fillRect/>
          </a:stretch>
        </p:blipFill>
        <p:spPr bwMode="auto">
          <a:xfrm>
            <a:off x="1904767" y="3036288"/>
            <a:ext cx="1968260" cy="1651537"/>
          </a:xfrm>
          <a:prstGeom prst="rect">
            <a:avLst/>
          </a:prstGeom>
          <a:noFill/>
          <a:ln w="12700">
            <a:noFill/>
            <a:miter lim="800000"/>
            <a:headEnd/>
            <a:tailEnd/>
          </a:ln>
        </p:spPr>
      </p:pic>
      <p:pic>
        <p:nvPicPr>
          <p:cNvPr id="36873" name="Picture 9"/>
          <p:cNvPicPr>
            <a:picLocks noChangeAspect="1" noChangeArrowheads="1"/>
          </p:cNvPicPr>
          <p:nvPr/>
        </p:nvPicPr>
        <p:blipFill>
          <a:blip r:embed="rId10"/>
          <a:srcRect/>
          <a:stretch>
            <a:fillRect/>
          </a:stretch>
        </p:blipFill>
        <p:spPr bwMode="auto">
          <a:xfrm>
            <a:off x="5611128" y="3036288"/>
            <a:ext cx="1974609" cy="1651537"/>
          </a:xfrm>
          <a:prstGeom prst="rect">
            <a:avLst/>
          </a:prstGeom>
          <a:noFill/>
          <a:ln w="12700">
            <a:noFill/>
            <a:miter lim="800000"/>
            <a:headEnd/>
            <a:tailEnd/>
          </a:ln>
        </p:spPr>
      </p:pic>
      <p:pic>
        <p:nvPicPr>
          <p:cNvPr id="36874" name="Picture 10"/>
          <p:cNvPicPr>
            <a:picLocks noChangeAspect="1" noChangeArrowheads="1"/>
          </p:cNvPicPr>
          <p:nvPr/>
        </p:nvPicPr>
        <p:blipFill>
          <a:blip r:embed="rId11" cstate="print"/>
          <a:srcRect/>
          <a:stretch>
            <a:fillRect/>
          </a:stretch>
        </p:blipFill>
        <p:spPr bwMode="auto">
          <a:xfrm>
            <a:off x="9320662" y="3036288"/>
            <a:ext cx="1968260" cy="1651537"/>
          </a:xfrm>
          <a:prstGeom prst="rect">
            <a:avLst/>
          </a:prstGeom>
          <a:noFill/>
          <a:ln w="12700">
            <a:noFill/>
            <a:miter lim="800000"/>
            <a:headEnd/>
            <a:tailEnd/>
          </a:ln>
        </p:spPr>
      </p:pic>
      <p:grpSp>
        <p:nvGrpSpPr>
          <p:cNvPr id="11" name="Group 11"/>
          <p:cNvGrpSpPr>
            <a:grpSpLocks/>
          </p:cNvGrpSpPr>
          <p:nvPr/>
        </p:nvGrpSpPr>
        <p:grpSpPr bwMode="auto">
          <a:xfrm>
            <a:off x="3593662" y="3237967"/>
            <a:ext cx="3709535" cy="5786733"/>
            <a:chOff x="0" y="0"/>
            <a:chExt cx="2337" cy="3643"/>
          </a:xfrm>
        </p:grpSpPr>
        <p:sp>
          <p:nvSpPr>
            <p:cNvPr id="46" name="Line 12"/>
            <p:cNvSpPr>
              <a:spLocks noChangeShapeType="1"/>
            </p:cNvSpPr>
            <p:nvPr/>
          </p:nvSpPr>
          <p:spPr bwMode="auto">
            <a:xfrm flipH="1">
              <a:off x="0" y="0"/>
              <a:ext cx="0" cy="276"/>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47" name="Line 13"/>
            <p:cNvSpPr>
              <a:spLocks noChangeShapeType="1"/>
            </p:cNvSpPr>
            <p:nvPr/>
          </p:nvSpPr>
          <p:spPr bwMode="auto">
            <a:xfrm flipH="1">
              <a:off x="0" y="752"/>
              <a:ext cx="0" cy="14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48" name="Line 14"/>
            <p:cNvSpPr>
              <a:spLocks noChangeShapeType="1"/>
            </p:cNvSpPr>
            <p:nvPr/>
          </p:nvSpPr>
          <p:spPr bwMode="auto">
            <a:xfrm>
              <a:off x="0" y="1312"/>
              <a:ext cx="0" cy="22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49" name="Line 15"/>
            <p:cNvSpPr>
              <a:spLocks noChangeShapeType="1"/>
            </p:cNvSpPr>
            <p:nvPr/>
          </p:nvSpPr>
          <p:spPr bwMode="auto">
            <a:xfrm>
              <a:off x="0" y="3360"/>
              <a:ext cx="0" cy="268"/>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50" name="Line 16"/>
            <p:cNvSpPr>
              <a:spLocks noChangeShapeType="1"/>
            </p:cNvSpPr>
            <p:nvPr/>
          </p:nvSpPr>
          <p:spPr bwMode="auto">
            <a:xfrm>
              <a:off x="2337" y="0"/>
              <a:ext cx="0" cy="283"/>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51" name="Line 17"/>
            <p:cNvSpPr>
              <a:spLocks noChangeShapeType="1"/>
            </p:cNvSpPr>
            <p:nvPr/>
          </p:nvSpPr>
          <p:spPr bwMode="auto">
            <a:xfrm flipH="1">
              <a:off x="2336" y="2184"/>
              <a:ext cx="0" cy="140"/>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52" name="Line 18"/>
            <p:cNvSpPr>
              <a:spLocks noChangeShapeType="1"/>
            </p:cNvSpPr>
            <p:nvPr/>
          </p:nvSpPr>
          <p:spPr bwMode="auto">
            <a:xfrm>
              <a:off x="2337" y="3352"/>
              <a:ext cx="0" cy="291"/>
            </a:xfrm>
            <a:prstGeom prst="line">
              <a:avLst/>
            </a:prstGeom>
            <a:noFill/>
            <a:ln w="38100">
              <a:solidFill>
                <a:srgbClr val="1F497D"/>
              </a:solidFill>
              <a:prstDash val="solid"/>
              <a:round/>
              <a:headEnd type="none" w="med" len="med"/>
              <a:tailEnd type="none" w="med" len="med"/>
            </a:ln>
          </p:spPr>
          <p:txBody>
            <a:bodyPr/>
            <a:lstStyle/>
            <a:p>
              <a:endParaRPr lang="en-US"/>
            </a:p>
          </p:txBody>
        </p:sp>
        <p:sp>
          <p:nvSpPr>
            <p:cNvPr id="53" name="Line 19"/>
            <p:cNvSpPr>
              <a:spLocks noChangeShapeType="1"/>
            </p:cNvSpPr>
            <p:nvPr/>
          </p:nvSpPr>
          <p:spPr bwMode="auto">
            <a:xfrm>
              <a:off x="2336" y="2728"/>
              <a:ext cx="0" cy="228"/>
            </a:xfrm>
            <a:prstGeom prst="line">
              <a:avLst/>
            </a:prstGeom>
            <a:noFill/>
            <a:ln w="38100">
              <a:solidFill>
                <a:srgbClr val="1F497D"/>
              </a:solidFill>
              <a:prstDash val="solid"/>
              <a:round/>
              <a:headEnd type="none" w="med" len="med"/>
              <a:tailEnd type="non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ln/>
        </p:spPr>
        <p:txBody>
          <a:bodyPr/>
          <a:lstStyle/>
          <a:p>
            <a:r>
              <a:rPr lang="en-US" dirty="0" smtClean="0"/>
              <a:t>Generating shortcut segments</a:t>
            </a:r>
            <a:endParaRPr lang="en-US" dirty="0"/>
          </a:p>
        </p:txBody>
      </p:sp>
      <p:sp>
        <p:nvSpPr>
          <p:cNvPr id="24" name="Content Placeholder 23"/>
          <p:cNvSpPr>
            <a:spLocks noGrp="1"/>
          </p:cNvSpPr>
          <p:nvPr>
            <p:ph idx="1"/>
          </p:nvPr>
        </p:nvSpPr>
        <p:spPr>
          <a:xfrm>
            <a:off x="975242" y="1409313"/>
            <a:ext cx="9871857" cy="1514992"/>
          </a:xfrm>
        </p:spPr>
        <p:txBody>
          <a:bodyPr/>
          <a:lstStyle/>
          <a:p>
            <a:r>
              <a:rPr lang="en-US" dirty="0" smtClean="0">
                <a:solidFill>
                  <a:srgbClr val="1F497D"/>
                </a:solidFill>
              </a:rPr>
              <a:t>Delay decision, fix later</a:t>
            </a:r>
          </a:p>
          <a:p>
            <a:r>
              <a:rPr lang="en-US" dirty="0" smtClean="0">
                <a:solidFill>
                  <a:srgbClr val="1F497D"/>
                </a:solidFill>
              </a:rPr>
              <a:t>Start by assuming contours always go up</a:t>
            </a:r>
            <a:endParaRPr lang="en-US" dirty="0">
              <a:solidFill>
                <a:srgbClr val="1F497D"/>
              </a:solidFill>
            </a:endParaRPr>
          </a:p>
        </p:txBody>
      </p:sp>
      <p:pic>
        <p:nvPicPr>
          <p:cNvPr id="49154"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49155"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49156"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49157"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49158"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49159"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49160"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49161"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49162"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sp>
        <p:nvSpPr>
          <p:cNvPr id="49173" name="Rectangle 21"/>
          <p:cNvSpPr>
            <a:spLocks/>
          </p:cNvSpPr>
          <p:nvPr/>
        </p:nvSpPr>
        <p:spPr bwMode="auto">
          <a:xfrm>
            <a:off x="3782068" y="3048992"/>
            <a:ext cx="241271" cy="1651537"/>
          </a:xfrm>
          <a:prstGeom prst="rect">
            <a:avLst/>
          </a:prstGeom>
          <a:solidFill>
            <a:srgbClr val="FFFFFF"/>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49174" name="Rectangle 22"/>
          <p:cNvSpPr>
            <a:spLocks/>
          </p:cNvSpPr>
          <p:nvPr/>
        </p:nvSpPr>
        <p:spPr bwMode="auto">
          <a:xfrm>
            <a:off x="7352402" y="5297624"/>
            <a:ext cx="241271" cy="1651537"/>
          </a:xfrm>
          <a:prstGeom prst="rect">
            <a:avLst/>
          </a:prstGeom>
          <a:solidFill>
            <a:srgbClr val="FFFFFF"/>
          </a:solidFill>
          <a:ln w="25400">
            <a:noFill/>
            <a:miter lim="800000"/>
            <a:headEnd type="none" w="med" len="med"/>
            <a:tailEnd type="none" w="med" len="med"/>
          </a:ln>
        </p:spPr>
        <p:txBody>
          <a:bodyPr lIns="0" tIns="0" rIns="0" bIns="0" anchor="ctr">
            <a:prstTxWarp prst="textNoShape">
              <a:avLst/>
            </a:prstTxWarp>
          </a:bodyPr>
          <a:lstStyle/>
          <a:p>
            <a:r>
              <a:rPr lang="en-US" sz="2800">
                <a:solidFill>
                  <a:schemeClr val="tx1"/>
                </a:solidFill>
                <a:effectLst>
                  <a:outerShdw blurRad="38100" dist="38100" dir="2700000" algn="tl">
                    <a:srgbClr val="DDDDDD"/>
                  </a:outerShdw>
                </a:effectLst>
                <a:ea typeface="Gill Sans" pitchFamily="-112" charset="0"/>
                <a:cs typeface="Gill Sans" pitchFamily="-112"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ln/>
        </p:spPr>
        <p:txBody>
          <a:bodyPr/>
          <a:lstStyle/>
          <a:p>
            <a:r>
              <a:rPr lang="en-US" dirty="0" smtClean="0"/>
              <a:t>Generating shortcut segments</a:t>
            </a:r>
            <a:endParaRPr lang="en-US" dirty="0"/>
          </a:p>
        </p:txBody>
      </p:sp>
      <p:sp>
        <p:nvSpPr>
          <p:cNvPr id="26" name="Content Placeholder 25"/>
          <p:cNvSpPr>
            <a:spLocks noGrp="1"/>
          </p:cNvSpPr>
          <p:nvPr>
            <p:ph idx="1"/>
          </p:nvPr>
        </p:nvSpPr>
        <p:spPr>
          <a:xfrm>
            <a:off x="975242" y="1409313"/>
            <a:ext cx="4626831" cy="757861"/>
          </a:xfrm>
        </p:spPr>
        <p:txBody>
          <a:bodyPr/>
          <a:lstStyle/>
          <a:p>
            <a:r>
              <a:rPr lang="en-US" dirty="0" smtClean="0">
                <a:solidFill>
                  <a:srgbClr val="1F497D"/>
                </a:solidFill>
              </a:rPr>
              <a:t>Identify violations</a:t>
            </a:r>
            <a:endParaRPr lang="en-US" dirty="0">
              <a:solidFill>
                <a:srgbClr val="1F497D"/>
              </a:solidFill>
            </a:endParaRPr>
          </a:p>
        </p:txBody>
      </p:sp>
      <p:pic>
        <p:nvPicPr>
          <p:cNvPr id="49154"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49155"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49156"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49157"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49158"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49159"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49160"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49161"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49162"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sp>
        <p:nvSpPr>
          <p:cNvPr id="49173" name="Rectangle 21"/>
          <p:cNvSpPr>
            <a:spLocks/>
          </p:cNvSpPr>
          <p:nvPr/>
        </p:nvSpPr>
        <p:spPr bwMode="auto">
          <a:xfrm>
            <a:off x="3782068" y="3048992"/>
            <a:ext cx="241271" cy="1651537"/>
          </a:xfrm>
          <a:prstGeom prst="rect">
            <a:avLst/>
          </a:prstGeom>
          <a:solidFill>
            <a:srgbClr val="FFFFFF"/>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49174" name="Rectangle 22"/>
          <p:cNvSpPr>
            <a:spLocks/>
          </p:cNvSpPr>
          <p:nvPr/>
        </p:nvSpPr>
        <p:spPr bwMode="auto">
          <a:xfrm>
            <a:off x="7352402" y="5297624"/>
            <a:ext cx="241271" cy="1651537"/>
          </a:xfrm>
          <a:prstGeom prst="rect">
            <a:avLst/>
          </a:prstGeom>
          <a:solidFill>
            <a:srgbClr val="FFFFFF"/>
          </a:solidFill>
          <a:ln w="25400">
            <a:noFill/>
            <a:miter lim="800000"/>
            <a:headEnd type="none" w="med" len="med"/>
            <a:tailEnd type="none" w="med" len="med"/>
          </a:ln>
        </p:spPr>
        <p:txBody>
          <a:bodyPr lIns="0" tIns="0" rIns="0" bIns="0" anchor="ctr">
            <a:prstTxWarp prst="textNoShape">
              <a:avLst/>
            </a:prstTxWarp>
          </a:bodyPr>
          <a:lstStyle/>
          <a:p>
            <a:r>
              <a:rPr lang="en-US" sz="2800">
                <a:solidFill>
                  <a:schemeClr val="tx1"/>
                </a:solidFill>
                <a:effectLst>
                  <a:outerShdw blurRad="38100" dist="38100" dir="2700000" algn="tl">
                    <a:srgbClr val="DDDDDD"/>
                  </a:outerShdw>
                </a:effectLst>
                <a:ea typeface="Gill Sans" pitchFamily="-112" charset="0"/>
                <a:cs typeface="Gill Sans" pitchFamily="-112" charset="0"/>
              </a:rPr>
              <a:t>                                      </a:t>
            </a:r>
          </a:p>
        </p:txBody>
      </p:sp>
      <p:sp>
        <p:nvSpPr>
          <p:cNvPr id="14" name="Oval 15"/>
          <p:cNvSpPr>
            <a:spLocks/>
          </p:cNvSpPr>
          <p:nvPr/>
        </p:nvSpPr>
        <p:spPr bwMode="auto">
          <a:xfrm>
            <a:off x="10654000"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15" name="Oval 16"/>
          <p:cNvSpPr>
            <a:spLocks/>
          </p:cNvSpPr>
          <p:nvPr/>
        </p:nvSpPr>
        <p:spPr bwMode="auto">
          <a:xfrm>
            <a:off x="10654000"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16" name="Oval 17"/>
          <p:cNvSpPr>
            <a:spLocks/>
          </p:cNvSpPr>
          <p:nvPr/>
        </p:nvSpPr>
        <p:spPr bwMode="auto">
          <a:xfrm>
            <a:off x="2031752"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17" name="Oval 18"/>
          <p:cNvSpPr>
            <a:spLocks/>
          </p:cNvSpPr>
          <p:nvPr/>
        </p:nvSpPr>
        <p:spPr bwMode="auto">
          <a:xfrm>
            <a:off x="203175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18" name="Oval 11"/>
          <p:cNvSpPr>
            <a:spLocks/>
          </p:cNvSpPr>
          <p:nvPr/>
        </p:nvSpPr>
        <p:spPr bwMode="auto">
          <a:xfrm>
            <a:off x="10247649"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19" name="Oval 12"/>
          <p:cNvSpPr>
            <a:spLocks/>
          </p:cNvSpPr>
          <p:nvPr/>
        </p:nvSpPr>
        <p:spPr bwMode="auto">
          <a:xfrm>
            <a:off x="5765096"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20" name="Oval 13"/>
          <p:cNvSpPr>
            <a:spLocks/>
          </p:cNvSpPr>
          <p:nvPr/>
        </p:nvSpPr>
        <p:spPr bwMode="auto">
          <a:xfrm>
            <a:off x="10247649"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21" name="Oval 14"/>
          <p:cNvSpPr>
            <a:spLocks/>
          </p:cNvSpPr>
          <p:nvPr/>
        </p:nvSpPr>
        <p:spPr bwMode="auto">
          <a:xfrm>
            <a:off x="9473044"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22" name="Oval 11"/>
          <p:cNvSpPr>
            <a:spLocks/>
          </p:cNvSpPr>
          <p:nvPr/>
        </p:nvSpPr>
        <p:spPr bwMode="auto">
          <a:xfrm>
            <a:off x="309842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23" name="Oval 12"/>
          <p:cNvSpPr>
            <a:spLocks/>
          </p:cNvSpPr>
          <p:nvPr/>
        </p:nvSpPr>
        <p:spPr bwMode="auto">
          <a:xfrm>
            <a:off x="243810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24" name="Oval 13"/>
          <p:cNvSpPr>
            <a:spLocks/>
          </p:cNvSpPr>
          <p:nvPr/>
        </p:nvSpPr>
        <p:spPr bwMode="auto">
          <a:xfrm>
            <a:off x="6806369" y="6822120"/>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25" name="Oval 14"/>
          <p:cNvSpPr>
            <a:spLocks/>
          </p:cNvSpPr>
          <p:nvPr/>
        </p:nvSpPr>
        <p:spPr bwMode="auto">
          <a:xfrm>
            <a:off x="2425404" y="6822120"/>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 name="Picture 65" descr="f"/>
          <p:cNvPicPr>
            <a:picLocks noChangeAspect="1" noChangeArrowheads="1"/>
          </p:cNvPicPr>
          <p:nvPr/>
        </p:nvPicPr>
        <p:blipFill>
          <a:blip r:embed="rId3"/>
          <a:srcRect l="1941" b="45121"/>
          <a:stretch>
            <a:fillRect/>
          </a:stretch>
        </p:blipFill>
        <p:spPr bwMode="auto">
          <a:xfrm>
            <a:off x="1078062" y="2925998"/>
            <a:ext cx="6453610" cy="5445400"/>
          </a:xfrm>
          <a:prstGeom prst="rect">
            <a:avLst/>
          </a:prstGeom>
          <a:noFill/>
        </p:spPr>
      </p:pic>
      <p:sp>
        <p:nvSpPr>
          <p:cNvPr id="2" name="Title 1"/>
          <p:cNvSpPr>
            <a:spLocks noGrp="1"/>
          </p:cNvSpPr>
          <p:nvPr>
            <p:ph type="title"/>
          </p:nvPr>
        </p:nvSpPr>
        <p:spPr/>
        <p:txBody>
          <a:bodyPr/>
          <a:lstStyle/>
          <a:p>
            <a:r>
              <a:rPr lang="en-US" dirty="0" smtClean="0">
                <a:effectLst>
                  <a:outerShdw blurRad="50800" dist="25400" dir="2700000" algn="tl" rotWithShape="0">
                    <a:prstClr val="black">
                      <a:alpha val="30000"/>
                    </a:prstClr>
                  </a:outerShdw>
                </a:effectLst>
              </a:rPr>
              <a:t>Random-access vector graphics</a:t>
            </a:r>
            <a:endParaRPr lang="en-US" dirty="0">
              <a:effectLst>
                <a:outerShdw blurRad="50800" dist="25400" dir="2700000" algn="tl" rotWithShape="0">
                  <a:prstClr val="black">
                    <a:alpha val="30000"/>
                  </a:prstClr>
                </a:outerShdw>
              </a:effectLst>
            </a:endParaRPr>
          </a:p>
        </p:txBody>
      </p:sp>
      <p:sp>
        <p:nvSpPr>
          <p:cNvPr id="17" name="Content Placeholder 16"/>
          <p:cNvSpPr>
            <a:spLocks noGrp="1"/>
          </p:cNvSpPr>
          <p:nvPr>
            <p:ph idx="1"/>
          </p:nvPr>
        </p:nvSpPr>
        <p:spPr>
          <a:xfrm>
            <a:off x="975242" y="1409313"/>
            <a:ext cx="11410739" cy="757861"/>
          </a:xfrm>
        </p:spPr>
        <p:txBody>
          <a:bodyPr/>
          <a:lstStyle/>
          <a:p>
            <a:r>
              <a:rPr lang="en-US" dirty="0" smtClean="0">
                <a:solidFill>
                  <a:srgbClr val="1F497D"/>
                </a:solidFill>
              </a:rPr>
              <a:t>Color at a point depends only on neighborhood</a:t>
            </a:r>
            <a:endParaRPr lang="en-US" dirty="0">
              <a:solidFill>
                <a:srgbClr val="1F497D"/>
              </a:solidFill>
            </a:endParaRPr>
          </a:p>
        </p:txBody>
      </p:sp>
      <p:sp>
        <p:nvSpPr>
          <p:cNvPr id="52" name="Text Box 2"/>
          <p:cNvSpPr txBox="1">
            <a:spLocks noChangeArrowheads="1"/>
          </p:cNvSpPr>
          <p:nvPr/>
        </p:nvSpPr>
        <p:spPr bwMode="blackGray">
          <a:xfrm>
            <a:off x="3737040" y="8729983"/>
            <a:ext cx="1396792" cy="430887"/>
          </a:xfrm>
          <a:prstGeom prst="rect">
            <a:avLst/>
          </a:prstGeom>
          <a:noFill/>
          <a:ln w="19050" algn="ctr">
            <a:noFill/>
            <a:miter lim="800000"/>
            <a:headEnd/>
            <a:tailEnd/>
          </a:ln>
          <a:effectLst/>
        </p:spPr>
        <p:txBody>
          <a:bodyPr wrap="none" lIns="0" tIns="0" rIns="0" bIns="0">
            <a:spAutoFit/>
          </a:bodyPr>
          <a:lstStyle/>
          <a:p>
            <a:r>
              <a:rPr lang="en-US" sz="2800" dirty="0">
                <a:solidFill>
                  <a:srgbClr val="1F497D"/>
                </a:solidFill>
                <a:effectLst>
                  <a:outerShdw blurRad="38100" dist="12700" dir="2700000" algn="tl" rotWithShape="0">
                    <a:prstClr val="black">
                      <a:alpha val="40000"/>
                    </a:prstClr>
                  </a:outerShdw>
                </a:effectLst>
                <a:latin typeface="Frutiger LT Std 55 Roman" pitchFamily="34" charset="0"/>
              </a:rPr>
              <a:t>Cell grid</a:t>
            </a:r>
          </a:p>
        </p:txBody>
      </p:sp>
      <p:pic>
        <p:nvPicPr>
          <p:cNvPr id="83" name="Picture 9" descr="C:\hh\proj\ravg\images\representative\132.png"/>
          <p:cNvPicPr>
            <a:picLocks noChangeAspect="1" noChangeArrowheads="1"/>
          </p:cNvPicPr>
          <p:nvPr/>
        </p:nvPicPr>
        <p:blipFill>
          <a:blip r:embed="rId4"/>
          <a:srcRect/>
          <a:stretch>
            <a:fillRect/>
          </a:stretch>
        </p:blipFill>
        <p:spPr bwMode="auto">
          <a:xfrm>
            <a:off x="8990179" y="4465600"/>
            <a:ext cx="2143974" cy="2144933"/>
          </a:xfrm>
          <a:prstGeom prst="rect">
            <a:avLst/>
          </a:prstGeom>
          <a:noFill/>
          <a:ln w="19050">
            <a:noFill/>
          </a:ln>
        </p:spPr>
      </p:pic>
      <p:sp>
        <p:nvSpPr>
          <p:cNvPr id="218" name="Text Box 2"/>
          <p:cNvSpPr txBox="1">
            <a:spLocks noChangeArrowheads="1"/>
          </p:cNvSpPr>
          <p:nvPr/>
        </p:nvSpPr>
        <p:spPr bwMode="blackGray">
          <a:xfrm>
            <a:off x="9749683" y="6976144"/>
            <a:ext cx="618682" cy="430887"/>
          </a:xfrm>
          <a:prstGeom prst="rect">
            <a:avLst/>
          </a:prstGeom>
          <a:noFill/>
          <a:ln w="19050" algn="ctr">
            <a:noFill/>
            <a:miter lim="800000"/>
            <a:headEnd/>
            <a:tailEnd/>
          </a:ln>
          <a:effectLst/>
        </p:spPr>
        <p:txBody>
          <a:bodyPr wrap="none" lIns="0" tIns="0" rIns="0" bIns="0">
            <a:spAutoFit/>
          </a:bodyPr>
          <a:lstStyle/>
          <a:p>
            <a:r>
              <a:rPr lang="en-US" sz="2800" dirty="0" smtClean="0">
                <a:solidFill>
                  <a:srgbClr val="1F497D"/>
                </a:solidFill>
                <a:effectLst>
                  <a:outerShdw blurRad="38100" dist="12700" dir="2700000" algn="tl" rotWithShape="0">
                    <a:prstClr val="black">
                      <a:alpha val="40000"/>
                    </a:prstClr>
                  </a:outerShdw>
                </a:effectLst>
                <a:latin typeface="Frutiger LT Std 55 Roman" pitchFamily="34" charset="0"/>
              </a:rPr>
              <a:t>Cell</a:t>
            </a:r>
          </a:p>
        </p:txBody>
      </p:sp>
      <p:sp>
        <p:nvSpPr>
          <p:cNvPr id="70" name="Freeform 69"/>
          <p:cNvSpPr/>
          <p:nvPr/>
        </p:nvSpPr>
        <p:spPr bwMode="auto">
          <a:xfrm>
            <a:off x="4493973" y="4428817"/>
            <a:ext cx="4529267" cy="1142967"/>
          </a:xfrm>
          <a:custGeom>
            <a:avLst/>
            <a:gdLst>
              <a:gd name="connsiteX0" fmla="*/ 0 w 4504236"/>
              <a:gd name="connsiteY0" fmla="*/ 1107466 h 1107466"/>
              <a:gd name="connsiteX1" fmla="*/ 4504236 w 4504236"/>
              <a:gd name="connsiteY1" fmla="*/ 0 h 1107466"/>
              <a:gd name="connsiteX2" fmla="*/ 4504236 w 4504236"/>
              <a:gd name="connsiteY2" fmla="*/ 0 h 1107466"/>
              <a:gd name="connsiteX3" fmla="*/ 4504236 w 4504236"/>
              <a:gd name="connsiteY3" fmla="*/ 0 h 1107466"/>
            </a:gdLst>
            <a:ahLst/>
            <a:cxnLst>
              <a:cxn ang="0">
                <a:pos x="connsiteX0" y="connsiteY0"/>
              </a:cxn>
              <a:cxn ang="0">
                <a:pos x="connsiteX1" y="connsiteY1"/>
              </a:cxn>
              <a:cxn ang="0">
                <a:pos x="connsiteX2" y="connsiteY2"/>
              </a:cxn>
              <a:cxn ang="0">
                <a:pos x="connsiteX3" y="connsiteY3"/>
              </a:cxn>
            </a:cxnLst>
            <a:rect l="l" t="t" r="r" b="b"/>
            <a:pathLst>
              <a:path w="4504236" h="1107466">
                <a:moveTo>
                  <a:pt x="0" y="1107466"/>
                </a:moveTo>
                <a:lnTo>
                  <a:pt x="4504236" y="0"/>
                </a:lnTo>
                <a:lnTo>
                  <a:pt x="4504236" y="0"/>
                </a:lnTo>
                <a:lnTo>
                  <a:pt x="4504236" y="0"/>
                </a:lnTo>
              </a:path>
            </a:pathLst>
          </a:custGeom>
          <a:noFill/>
          <a:ln w="762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ctr" anchorCtr="0" compatLnSpc="1">
            <a:prstTxWarp prst="textNoShape">
              <a:avLst/>
            </a:prstTxWarp>
            <a:noAutofit/>
          </a:bodyPr>
          <a:lstStyle/>
          <a:p>
            <a:endParaRPr lang="en-US" sz="2000" dirty="0" smtClean="0"/>
          </a:p>
        </p:txBody>
      </p:sp>
      <p:sp>
        <p:nvSpPr>
          <p:cNvPr id="75" name="Freeform 74"/>
          <p:cNvSpPr/>
          <p:nvPr/>
        </p:nvSpPr>
        <p:spPr bwMode="auto">
          <a:xfrm>
            <a:off x="4489467" y="5875906"/>
            <a:ext cx="4518017" cy="692315"/>
          </a:xfrm>
          <a:custGeom>
            <a:avLst/>
            <a:gdLst>
              <a:gd name="connsiteX0" fmla="*/ 0 w 4489468"/>
              <a:gd name="connsiteY0" fmla="*/ 0 h 738311"/>
              <a:gd name="connsiteX1" fmla="*/ 4489468 w 4489468"/>
              <a:gd name="connsiteY1" fmla="*/ 738311 h 738311"/>
            </a:gdLst>
            <a:ahLst/>
            <a:cxnLst>
              <a:cxn ang="0">
                <a:pos x="connsiteX0" y="connsiteY0"/>
              </a:cxn>
              <a:cxn ang="0">
                <a:pos x="connsiteX1" y="connsiteY1"/>
              </a:cxn>
            </a:cxnLst>
            <a:rect l="l" t="t" r="r" b="b"/>
            <a:pathLst>
              <a:path w="4489468" h="738311">
                <a:moveTo>
                  <a:pt x="0" y="0"/>
                </a:moveTo>
                <a:lnTo>
                  <a:pt x="4489468" y="738311"/>
                </a:lnTo>
              </a:path>
            </a:pathLst>
          </a:custGeom>
          <a:noFill/>
          <a:ln w="762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ctr" anchorCtr="0" compatLnSpc="1">
            <a:prstTxWarp prst="textNoShape">
              <a:avLst/>
            </a:prstTxWarp>
            <a:noAutofit/>
          </a:bodyPr>
          <a:lstStyle/>
          <a:p>
            <a:endParaRPr lang="en-US" sz="2000" smtClean="0"/>
          </a:p>
        </p:txBody>
      </p:sp>
      <p:grpSp>
        <p:nvGrpSpPr>
          <p:cNvPr id="16" name="Group 15"/>
          <p:cNvGrpSpPr/>
          <p:nvPr/>
        </p:nvGrpSpPr>
        <p:grpSpPr>
          <a:xfrm>
            <a:off x="8679146" y="4154427"/>
            <a:ext cx="2766043" cy="2769028"/>
            <a:chOff x="8679146" y="3564825"/>
            <a:chExt cx="2766043" cy="2769028"/>
          </a:xfrm>
          <a:effectLst>
            <a:outerShdw blurRad="50800" dist="38100" dir="2700000">
              <a:srgbClr val="000000">
                <a:alpha val="43000"/>
              </a:srgbClr>
            </a:outerShdw>
          </a:effectLst>
        </p:grpSpPr>
        <p:cxnSp>
          <p:nvCxnSpPr>
            <p:cNvPr id="113" name="Straight Connector 112"/>
            <p:cNvCxnSpPr/>
            <p:nvPr/>
          </p:nvCxnSpPr>
          <p:spPr bwMode="auto">
            <a:xfrm rot="5400000">
              <a:off x="7610726" y="4949049"/>
              <a:ext cx="2767280" cy="2327"/>
            </a:xfrm>
            <a:prstGeom prst="line">
              <a:avLst/>
            </a:prstGeom>
            <a:noFill/>
            <a:ln w="76200" cap="flat" cmpd="sng" algn="ctr">
              <a:solidFill>
                <a:srgbClr val="FF0000"/>
              </a:solidFill>
              <a:prstDash val="solid"/>
              <a:round/>
              <a:headEnd type="none" w="med" len="med"/>
              <a:tailEnd type="none" w="med" len="med"/>
            </a:ln>
            <a:effectLst/>
          </p:spPr>
        </p:cxnSp>
        <p:cxnSp>
          <p:nvCxnSpPr>
            <p:cNvPr id="124" name="Straight Connector 123"/>
            <p:cNvCxnSpPr/>
            <p:nvPr/>
          </p:nvCxnSpPr>
          <p:spPr bwMode="auto">
            <a:xfrm rot="5400000">
              <a:off x="9739345" y="4947301"/>
              <a:ext cx="2767280" cy="2327"/>
            </a:xfrm>
            <a:prstGeom prst="line">
              <a:avLst/>
            </a:prstGeom>
            <a:noFill/>
            <a:ln w="762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7610726" y="4947301"/>
              <a:ext cx="2767280" cy="2327"/>
            </a:xfrm>
            <a:prstGeom prst="line">
              <a:avLst/>
            </a:prstGeom>
            <a:noFill/>
            <a:ln w="76200" cap="flat" cmpd="sng" algn="ctr">
              <a:solidFill>
                <a:srgbClr val="FF0000"/>
              </a:solidFill>
              <a:prstDash val="solid"/>
              <a:round/>
              <a:headEnd type="none" w="med" len="med"/>
              <a:tailEnd type="none" w="med" len="med"/>
            </a:ln>
            <a:effectLst/>
          </p:spPr>
        </p:cxnSp>
        <p:cxnSp>
          <p:nvCxnSpPr>
            <p:cNvPr id="126" name="Straight Connector 125"/>
            <p:cNvCxnSpPr/>
            <p:nvPr/>
          </p:nvCxnSpPr>
          <p:spPr bwMode="auto">
            <a:xfrm rot="10800000">
              <a:off x="8679146" y="5992885"/>
              <a:ext cx="2766043" cy="2328"/>
            </a:xfrm>
            <a:prstGeom prst="line">
              <a:avLst/>
            </a:prstGeom>
            <a:noFill/>
            <a:ln w="762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8679146" y="3863314"/>
              <a:ext cx="2766043" cy="2328"/>
            </a:xfrm>
            <a:prstGeom prst="line">
              <a:avLst/>
            </a:prstGeom>
            <a:noFill/>
            <a:ln w="76200" cap="flat" cmpd="sng" algn="ctr">
              <a:solidFill>
                <a:srgbClr val="FF0000"/>
              </a:solidFill>
              <a:prstDash val="solid"/>
              <a:round/>
              <a:headEnd type="none" w="med" len="med"/>
              <a:tailEnd type="none" w="med" len="med"/>
            </a:ln>
            <a:effectLst/>
          </p:spPr>
        </p:cxnSp>
      </p:grpSp>
      <p:sp>
        <p:nvSpPr>
          <p:cNvPr id="68" name="Rectangle 67"/>
          <p:cNvSpPr/>
          <p:nvPr/>
        </p:nvSpPr>
        <p:spPr bwMode="auto">
          <a:xfrm>
            <a:off x="4489467" y="5565816"/>
            <a:ext cx="354432" cy="339623"/>
          </a:xfrm>
          <a:prstGeom prst="rect">
            <a:avLst/>
          </a:prstGeom>
          <a:noFill/>
          <a:ln w="762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dirty="0" smtClean="0"/>
              <a:t>Generating shortcut segments</a:t>
            </a:r>
            <a:endParaRPr lang="en-US" sz="3000" dirty="0">
              <a:solidFill>
                <a:schemeClr val="tx2"/>
              </a:solidFill>
            </a:endParaRPr>
          </a:p>
        </p:txBody>
      </p:sp>
      <p:sp>
        <p:nvSpPr>
          <p:cNvPr id="64" name="Content Placeholder 63"/>
          <p:cNvSpPr>
            <a:spLocks noGrp="1"/>
          </p:cNvSpPr>
          <p:nvPr>
            <p:ph idx="1"/>
          </p:nvPr>
        </p:nvSpPr>
        <p:spPr>
          <a:xfrm>
            <a:off x="975242" y="1409313"/>
            <a:ext cx="8320150" cy="757861"/>
          </a:xfrm>
        </p:spPr>
        <p:txBody>
          <a:bodyPr/>
          <a:lstStyle/>
          <a:p>
            <a:r>
              <a:rPr lang="en-US" dirty="0" smtClean="0">
                <a:solidFill>
                  <a:srgbClr val="1F497D"/>
                </a:solidFill>
              </a:rPr>
              <a:t>Consolidate violations right-to-left</a:t>
            </a:r>
            <a:endParaRPr lang="en-US" dirty="0">
              <a:solidFill>
                <a:srgbClr val="1F497D"/>
              </a:solidFill>
            </a:endParaRPr>
          </a:p>
        </p:txBody>
      </p:sp>
      <p:grpSp>
        <p:nvGrpSpPr>
          <p:cNvPr id="4" name="Group 17"/>
          <p:cNvGrpSpPr>
            <a:grpSpLocks/>
          </p:cNvGrpSpPr>
          <p:nvPr/>
        </p:nvGrpSpPr>
        <p:grpSpPr bwMode="auto">
          <a:xfrm>
            <a:off x="1006352" y="4579840"/>
            <a:ext cx="8288914" cy="2656752"/>
            <a:chOff x="0" y="0"/>
            <a:chExt cx="5222" cy="1673"/>
          </a:xfrm>
        </p:grpSpPr>
        <p:sp>
          <p:nvSpPr>
            <p:cNvPr id="50194" name="Rectangle 18"/>
            <p:cNvSpPr>
              <a:spLocks/>
            </p:cNvSpPr>
            <p:nvPr/>
          </p:nvSpPr>
          <p:spPr bwMode="auto">
            <a:xfrm>
              <a:off x="0" y="0"/>
              <a:ext cx="550" cy="233"/>
            </a:xfrm>
            <a:prstGeom prst="rect">
              <a:avLst/>
            </a:prstGeom>
            <a:noFill/>
            <a:ln w="12700">
              <a:noFill/>
              <a:miter lim="800000"/>
              <a:headEnd type="none" w="med" len="med"/>
              <a:tailEnd type="none" w="med" len="med"/>
            </a:ln>
          </p:spPr>
          <p:txBody>
            <a:bodyPr wrap="none" lIns="0" tIns="0" rIns="0" bIns="0" anchor="ctr">
              <a:spAutoFit/>
            </a:bodyPr>
            <a:lstStyle/>
            <a:p>
              <a:r>
                <a:rPr lang="en-US" sz="2400" dirty="0">
                  <a:solidFill>
                    <a:srgbClr val="D7454B"/>
                  </a:solidFill>
                  <a:latin typeface="Frutiger LT Std 55 Roman" charset="0"/>
                  <a:ea typeface="Lucida Grande" charset="0"/>
                  <a:cs typeface="Lucida Grande" charset="0"/>
                  <a:sym typeface="Frutiger LT Std 55 Roman" charset="0"/>
                </a:rPr>
                <a:t>← ⊕</a:t>
              </a:r>
              <a:r>
                <a:rPr lang="en-US" sz="2400" dirty="0" smtClean="0">
                  <a:solidFill>
                    <a:srgbClr val="D7454B"/>
                  </a:solidFill>
                  <a:latin typeface="Frutiger LT Std 55 Roman" charset="0"/>
                  <a:ea typeface="Lucida Grande" charset="0"/>
                  <a:cs typeface="Lucida Grande" charset="0"/>
                  <a:sym typeface="Frutiger LT Std 55 Roman" charset="0"/>
                </a:rPr>
                <a:t> 3</a:t>
              </a:r>
              <a:endParaRPr lang="en-US" sz="2400" dirty="0">
                <a:solidFill>
                  <a:srgbClr val="D7454B"/>
                </a:solidFill>
                <a:latin typeface="Frutiger LT Std 55 Roman" charset="0"/>
                <a:ea typeface="Lucida Grande" charset="0"/>
                <a:cs typeface="Lucida Grande" charset="0"/>
                <a:sym typeface="Frutiger LT Std 55 Roman" charset="0"/>
              </a:endParaRPr>
            </a:p>
          </p:txBody>
        </p:sp>
        <p:sp>
          <p:nvSpPr>
            <p:cNvPr id="50195" name="Rectangle 19"/>
            <p:cNvSpPr>
              <a:spLocks/>
            </p:cNvSpPr>
            <p:nvPr/>
          </p:nvSpPr>
          <p:spPr bwMode="auto">
            <a:xfrm>
              <a:off x="2344" y="1440"/>
              <a:ext cx="550" cy="233"/>
            </a:xfrm>
            <a:prstGeom prst="rect">
              <a:avLst/>
            </a:prstGeom>
            <a:noFill/>
            <a:ln w="12700">
              <a:noFill/>
              <a:miter lim="800000"/>
              <a:headEnd type="none" w="med" len="med"/>
              <a:tailEnd type="none" w="med" len="med"/>
            </a:ln>
          </p:spPr>
          <p:txBody>
            <a:bodyPr wrap="none" lIns="0" tIns="0" rIns="0" bIns="0" anchor="ctr">
              <a:spAutoFit/>
            </a:bodyPr>
            <a:lstStyle/>
            <a:p>
              <a:r>
                <a:rPr lang="en-US" sz="2400">
                  <a:solidFill>
                    <a:srgbClr val="D7454B"/>
                  </a:solidFill>
                  <a:latin typeface="Frutiger LT Std 55 Roman" charset="0"/>
                  <a:ea typeface="Lucida Grande" charset="0"/>
                  <a:cs typeface="Lucida Grande" charset="0"/>
                  <a:sym typeface="Frutiger LT Std 55 Roman" charset="0"/>
                </a:rPr>
                <a:t>← ⊕ 1</a:t>
              </a:r>
            </a:p>
          </p:txBody>
        </p:sp>
        <p:sp>
          <p:nvSpPr>
            <p:cNvPr id="50196" name="Rectangle 20"/>
            <p:cNvSpPr>
              <a:spLocks/>
            </p:cNvSpPr>
            <p:nvPr/>
          </p:nvSpPr>
          <p:spPr bwMode="auto">
            <a:xfrm>
              <a:off x="2280" y="32"/>
              <a:ext cx="550" cy="233"/>
            </a:xfrm>
            <a:prstGeom prst="rect">
              <a:avLst/>
            </a:prstGeom>
            <a:noFill/>
            <a:ln w="12700">
              <a:noFill/>
              <a:miter lim="800000"/>
              <a:headEnd type="none" w="med" len="med"/>
              <a:tailEnd type="none" w="med" len="med"/>
            </a:ln>
          </p:spPr>
          <p:txBody>
            <a:bodyPr wrap="none" lIns="0" tIns="0" rIns="0" bIns="0" anchor="ctr">
              <a:spAutoFit/>
            </a:bodyPr>
            <a:lstStyle/>
            <a:p>
              <a:r>
                <a:rPr lang="en-US" sz="2400">
                  <a:solidFill>
                    <a:srgbClr val="D7454B"/>
                  </a:solidFill>
                  <a:latin typeface="Frutiger LT Std 55 Roman" charset="0"/>
                  <a:ea typeface="Lucida Grande" charset="0"/>
                  <a:cs typeface="Lucida Grande" charset="0"/>
                  <a:sym typeface="Frutiger LT Std 55 Roman" charset="0"/>
                </a:rPr>
                <a:t>← ⊕ 1</a:t>
              </a:r>
            </a:p>
          </p:txBody>
        </p:sp>
        <p:sp>
          <p:nvSpPr>
            <p:cNvPr id="50197" name="Rectangle 21"/>
            <p:cNvSpPr>
              <a:spLocks/>
            </p:cNvSpPr>
            <p:nvPr/>
          </p:nvSpPr>
          <p:spPr bwMode="auto">
            <a:xfrm>
              <a:off x="4672" y="1416"/>
              <a:ext cx="550" cy="233"/>
            </a:xfrm>
            <a:prstGeom prst="rect">
              <a:avLst/>
            </a:prstGeom>
            <a:noFill/>
            <a:ln w="12700">
              <a:noFill/>
              <a:miter lim="800000"/>
              <a:headEnd type="none" w="med" len="med"/>
              <a:tailEnd type="none" w="med" len="med"/>
            </a:ln>
          </p:spPr>
          <p:txBody>
            <a:bodyPr wrap="none" lIns="0" tIns="0" rIns="0" bIns="0" anchor="ctr">
              <a:spAutoFit/>
            </a:bodyPr>
            <a:lstStyle/>
            <a:p>
              <a:r>
                <a:rPr lang="en-US" sz="2400">
                  <a:solidFill>
                    <a:srgbClr val="D7454B"/>
                  </a:solidFill>
                  <a:latin typeface="Frutiger LT Std 55 Roman" charset="0"/>
                  <a:ea typeface="Lucida Grande" charset="0"/>
                  <a:cs typeface="Lucida Grande" charset="0"/>
                  <a:sym typeface="Frutiger LT Std 55 Roman" charset="0"/>
                </a:rPr>
                <a:t>← ⊕ 1</a:t>
              </a:r>
            </a:p>
          </p:txBody>
        </p:sp>
      </p:grpSp>
      <p:pic>
        <p:nvPicPr>
          <p:cNvPr id="23"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24"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25"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26"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27"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28"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29"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30"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31"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sp>
        <p:nvSpPr>
          <p:cNvPr id="44" name="Rectangle 22"/>
          <p:cNvSpPr>
            <a:spLocks/>
          </p:cNvSpPr>
          <p:nvPr/>
        </p:nvSpPr>
        <p:spPr bwMode="auto">
          <a:xfrm>
            <a:off x="7352402" y="5297624"/>
            <a:ext cx="241271" cy="1651537"/>
          </a:xfrm>
          <a:prstGeom prst="rect">
            <a:avLst/>
          </a:prstGeom>
          <a:solidFill>
            <a:srgbClr val="FFFFFF"/>
          </a:solidFill>
          <a:ln w="25400">
            <a:noFill/>
            <a:miter lim="800000"/>
            <a:headEnd type="none" w="med" len="med"/>
            <a:tailEnd type="none" w="med" len="med"/>
          </a:ln>
        </p:spPr>
        <p:txBody>
          <a:bodyPr lIns="0" tIns="0" rIns="0" bIns="0" anchor="ctr">
            <a:prstTxWarp prst="textNoShape">
              <a:avLst/>
            </a:prstTxWarp>
          </a:bodyPr>
          <a:lstStyle/>
          <a:p>
            <a:r>
              <a:rPr lang="en-US" sz="2800">
                <a:solidFill>
                  <a:schemeClr val="tx1"/>
                </a:solidFill>
                <a:effectLst>
                  <a:outerShdw blurRad="38100" dist="38100" dir="2700000" algn="tl">
                    <a:srgbClr val="DDDDDD"/>
                  </a:outerShdw>
                </a:effectLst>
                <a:ea typeface="Gill Sans" pitchFamily="-112" charset="0"/>
                <a:cs typeface="Gill Sans" pitchFamily="-112" charset="0"/>
              </a:rPr>
              <a:t>                                      </a:t>
            </a:r>
          </a:p>
        </p:txBody>
      </p:sp>
      <p:sp>
        <p:nvSpPr>
          <p:cNvPr id="45" name="Oval 15"/>
          <p:cNvSpPr>
            <a:spLocks/>
          </p:cNvSpPr>
          <p:nvPr/>
        </p:nvSpPr>
        <p:spPr bwMode="auto">
          <a:xfrm>
            <a:off x="10654000"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46" name="Oval 16"/>
          <p:cNvSpPr>
            <a:spLocks/>
          </p:cNvSpPr>
          <p:nvPr/>
        </p:nvSpPr>
        <p:spPr bwMode="auto">
          <a:xfrm>
            <a:off x="10654000"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47" name="Oval 17"/>
          <p:cNvSpPr>
            <a:spLocks/>
          </p:cNvSpPr>
          <p:nvPr/>
        </p:nvSpPr>
        <p:spPr bwMode="auto">
          <a:xfrm>
            <a:off x="2031752"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48" name="Oval 18"/>
          <p:cNvSpPr>
            <a:spLocks/>
          </p:cNvSpPr>
          <p:nvPr/>
        </p:nvSpPr>
        <p:spPr bwMode="auto">
          <a:xfrm>
            <a:off x="203175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49" name="Oval 11"/>
          <p:cNvSpPr>
            <a:spLocks/>
          </p:cNvSpPr>
          <p:nvPr/>
        </p:nvSpPr>
        <p:spPr bwMode="auto">
          <a:xfrm>
            <a:off x="10247649"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50" name="Oval 12"/>
          <p:cNvSpPr>
            <a:spLocks/>
          </p:cNvSpPr>
          <p:nvPr/>
        </p:nvSpPr>
        <p:spPr bwMode="auto">
          <a:xfrm>
            <a:off x="5765096"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51" name="Oval 13"/>
          <p:cNvSpPr>
            <a:spLocks/>
          </p:cNvSpPr>
          <p:nvPr/>
        </p:nvSpPr>
        <p:spPr bwMode="auto">
          <a:xfrm>
            <a:off x="10247649"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52" name="Oval 14"/>
          <p:cNvSpPr>
            <a:spLocks/>
          </p:cNvSpPr>
          <p:nvPr/>
        </p:nvSpPr>
        <p:spPr bwMode="auto">
          <a:xfrm>
            <a:off x="9473044" y="6834824"/>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p>
        </p:txBody>
      </p:sp>
      <p:sp>
        <p:nvSpPr>
          <p:cNvPr id="53" name="Oval 11"/>
          <p:cNvSpPr>
            <a:spLocks/>
          </p:cNvSpPr>
          <p:nvPr/>
        </p:nvSpPr>
        <p:spPr bwMode="auto">
          <a:xfrm>
            <a:off x="309842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54" name="Oval 12"/>
          <p:cNvSpPr>
            <a:spLocks/>
          </p:cNvSpPr>
          <p:nvPr/>
        </p:nvSpPr>
        <p:spPr bwMode="auto">
          <a:xfrm>
            <a:off x="2438102" y="4573488"/>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55" name="Oval 13"/>
          <p:cNvSpPr>
            <a:spLocks/>
          </p:cNvSpPr>
          <p:nvPr/>
        </p:nvSpPr>
        <p:spPr bwMode="auto">
          <a:xfrm>
            <a:off x="6806369" y="6822120"/>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56" name="Oval 14"/>
          <p:cNvSpPr>
            <a:spLocks/>
          </p:cNvSpPr>
          <p:nvPr/>
        </p:nvSpPr>
        <p:spPr bwMode="auto">
          <a:xfrm>
            <a:off x="2425404" y="6822120"/>
            <a:ext cx="190477" cy="190562"/>
          </a:xfrm>
          <a:prstGeom prst="ellipse">
            <a:avLst/>
          </a:prstGeom>
          <a:noFill/>
          <a:ln w="38100">
            <a:solidFill>
              <a:srgbClr val="D7454B"/>
            </a:solidFill>
            <a:prstDash val="solid"/>
            <a:round/>
            <a:headEnd type="none" w="med" len="med"/>
            <a:tailEnd type="none" w="med" len="med"/>
          </a:ln>
        </p:spPr>
        <p:txBody>
          <a:bodyPr lIns="0" tIns="0" rIns="0" bIns="0"/>
          <a:lstStyle/>
          <a:p>
            <a:endParaRPr lang="en-US">
              <a:solidFill>
                <a:srgbClr val="D7454B"/>
              </a:solidFill>
            </a:endParaRPr>
          </a:p>
        </p:txBody>
      </p:sp>
      <p:sp>
        <p:nvSpPr>
          <p:cNvPr id="61" name="Rectangle 21"/>
          <p:cNvSpPr>
            <a:spLocks/>
          </p:cNvSpPr>
          <p:nvPr/>
        </p:nvSpPr>
        <p:spPr bwMode="auto">
          <a:xfrm>
            <a:off x="3782068" y="3048992"/>
            <a:ext cx="241271" cy="1651537"/>
          </a:xfrm>
          <a:prstGeom prst="rect">
            <a:avLst/>
          </a:prstGeom>
          <a:solidFill>
            <a:srgbClr val="FFFFFF"/>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62" name="Rectangle 12"/>
          <p:cNvSpPr>
            <a:spLocks/>
          </p:cNvSpPr>
          <p:nvPr/>
        </p:nvSpPr>
        <p:spPr bwMode="auto">
          <a:xfrm>
            <a:off x="1006352" y="6815768"/>
            <a:ext cx="872741" cy="369332"/>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r>
              <a:rPr lang="en-US" sz="2400" dirty="0">
                <a:solidFill>
                  <a:srgbClr val="D7454B"/>
                </a:solidFill>
                <a:latin typeface="Frutiger LT Std 55 Roman" pitchFamily="-112" charset="0"/>
                <a:ea typeface="Lucida Grande" pitchFamily="-112" charset="0"/>
                <a:cs typeface="Lucida Grande" pitchFamily="-112" charset="0"/>
                <a:sym typeface="Frutiger LT Std 55 Roman" pitchFamily="-112" charset="0"/>
              </a:rPr>
              <a:t>← ⊕</a:t>
            </a:r>
            <a:r>
              <a:rPr lang="en-US" sz="2400" dirty="0" smtClean="0">
                <a:solidFill>
                  <a:srgbClr val="D7454B"/>
                </a:solidFill>
                <a:latin typeface="Frutiger LT Std 55 Roman" pitchFamily="-112" charset="0"/>
                <a:ea typeface="Lucida Grande" pitchFamily="-112" charset="0"/>
                <a:cs typeface="Lucida Grande" pitchFamily="-112" charset="0"/>
                <a:sym typeface="Frutiger LT Std 55 Roman" pitchFamily="-112" charset="0"/>
              </a:rPr>
              <a:t> 2</a:t>
            </a:r>
            <a:endParaRPr lang="en-US" sz="2400" dirty="0">
              <a:solidFill>
                <a:srgbClr val="D7454B"/>
              </a:solidFill>
              <a:latin typeface="Frutiger LT Std 55 Roman" pitchFamily="-112" charset="0"/>
              <a:ea typeface="Lucida Grande" pitchFamily="-112" charset="0"/>
              <a:cs typeface="Lucida Grande" pitchFamily="-112" charset="0"/>
              <a:sym typeface="Frutiger LT Std 55 Roman" pitchFamily="-112" charset="0"/>
            </a:endParaRPr>
          </a:p>
        </p:txBody>
      </p:sp>
      <p:sp>
        <p:nvSpPr>
          <p:cNvPr id="63" name="Rectangle 14"/>
          <p:cNvSpPr>
            <a:spLocks/>
          </p:cNvSpPr>
          <p:nvPr/>
        </p:nvSpPr>
        <p:spPr bwMode="auto">
          <a:xfrm>
            <a:off x="8422247" y="4592544"/>
            <a:ext cx="872741" cy="369332"/>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r>
              <a:rPr lang="en-US" sz="2400" dirty="0">
                <a:solidFill>
                  <a:srgbClr val="D7454B"/>
                </a:solidFill>
                <a:latin typeface="Frutiger LT Std 55 Roman" pitchFamily="-112" charset="0"/>
                <a:ea typeface="Lucida Grande" pitchFamily="-112" charset="0"/>
                <a:cs typeface="Lucida Grande" pitchFamily="-112" charset="0"/>
                <a:sym typeface="Frutiger LT Std 55 Roman" pitchFamily="-112" charset="0"/>
              </a:rPr>
              <a:t>← ⊕</a:t>
            </a:r>
            <a:r>
              <a:rPr lang="en-US" sz="2400" dirty="0" smtClean="0">
                <a:solidFill>
                  <a:srgbClr val="D7454B"/>
                </a:solidFill>
                <a:latin typeface="Frutiger LT Std 55 Roman" pitchFamily="-112" charset="0"/>
                <a:ea typeface="Lucida Grande" pitchFamily="-112" charset="0"/>
                <a:cs typeface="Lucida Grande" pitchFamily="-112" charset="0"/>
                <a:sym typeface="Frutiger LT Std 55 Roman" pitchFamily="-112" charset="0"/>
              </a:rPr>
              <a:t> 2</a:t>
            </a:r>
            <a:endParaRPr lang="en-US" sz="2400" dirty="0">
              <a:solidFill>
                <a:srgbClr val="D7454B"/>
              </a:solidFill>
              <a:latin typeface="Frutiger LT Std 55 Roman" pitchFamily="-112" charset="0"/>
              <a:ea typeface="Lucida Grande" pitchFamily="-112" charset="0"/>
              <a:cs typeface="Lucida Grande" pitchFamily="-112" charset="0"/>
              <a:sym typeface="Frutiger LT Std 55 Roman" pitchFamily="-112"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dirty="0" smtClean="0"/>
              <a:t>Generating shortcut segments</a:t>
            </a:r>
            <a:endParaRPr lang="en-US" sz="3000" dirty="0">
              <a:solidFill>
                <a:schemeClr val="tx2"/>
              </a:solidFill>
            </a:endParaRPr>
          </a:p>
        </p:txBody>
      </p:sp>
      <p:sp>
        <p:nvSpPr>
          <p:cNvPr id="41" name="Content Placeholder 40"/>
          <p:cNvSpPr>
            <a:spLocks noGrp="1"/>
          </p:cNvSpPr>
          <p:nvPr>
            <p:ph idx="1"/>
          </p:nvPr>
        </p:nvSpPr>
        <p:spPr>
          <a:xfrm>
            <a:off x="975242" y="1409313"/>
            <a:ext cx="8320150" cy="757861"/>
          </a:xfrm>
        </p:spPr>
        <p:txBody>
          <a:bodyPr/>
          <a:lstStyle/>
          <a:p>
            <a:r>
              <a:rPr lang="en-US" dirty="0" smtClean="0">
                <a:solidFill>
                  <a:srgbClr val="1F497D"/>
                </a:solidFill>
              </a:rPr>
              <a:t>Consolidate violations right-to-left</a:t>
            </a:r>
            <a:endParaRPr lang="en-US" dirty="0">
              <a:solidFill>
                <a:srgbClr val="1F497D"/>
              </a:solidFill>
            </a:endParaRPr>
          </a:p>
        </p:txBody>
      </p:sp>
      <p:grpSp>
        <p:nvGrpSpPr>
          <p:cNvPr id="2" name="Group 11"/>
          <p:cNvGrpSpPr>
            <a:grpSpLocks/>
          </p:cNvGrpSpPr>
          <p:nvPr/>
        </p:nvGrpSpPr>
        <p:grpSpPr bwMode="auto">
          <a:xfrm>
            <a:off x="1990509" y="3087105"/>
            <a:ext cx="3857108" cy="2604346"/>
            <a:chOff x="43" y="0"/>
            <a:chExt cx="2429" cy="1640"/>
          </a:xfrm>
        </p:grpSpPr>
        <p:sp>
          <p:nvSpPr>
            <p:cNvPr id="50188" name="Rectangle 12"/>
            <p:cNvSpPr>
              <a:spLocks/>
            </p:cNvSpPr>
            <p:nvPr/>
          </p:nvSpPr>
          <p:spPr bwMode="auto">
            <a:xfrm>
              <a:off x="43" y="0"/>
              <a:ext cx="85" cy="184"/>
            </a:xfrm>
            <a:prstGeom prst="rect">
              <a:avLst/>
            </a:prstGeom>
            <a:noFill/>
            <a:ln w="12700">
              <a:noFill/>
              <a:miter lim="800000"/>
              <a:headEnd type="none" w="med" len="med"/>
              <a:tailEnd type="none" w="med" len="med"/>
            </a:ln>
          </p:spPr>
          <p:txBody>
            <a:bodyPr wrap="none" lIns="0" tIns="0" rIns="0" bIns="0" anchor="ctr">
              <a:spAutoFit/>
            </a:bodyPr>
            <a:lstStyle/>
            <a:p>
              <a:r>
                <a:rPr lang="en-US" sz="1900">
                  <a:solidFill>
                    <a:srgbClr val="D7454B"/>
                  </a:solidFill>
                  <a:latin typeface="Frutiger LT Std 55 Roman" charset="0"/>
                  <a:ea typeface="Frutiger LT Std 55 Roman" charset="0"/>
                  <a:cs typeface="Frutiger LT Std 55 Roman" charset="0"/>
                  <a:sym typeface="Frutiger LT Std 55 Roman" charset="0"/>
                </a:rPr>
                <a:t>1</a:t>
              </a:r>
            </a:p>
          </p:txBody>
        </p:sp>
        <p:sp>
          <p:nvSpPr>
            <p:cNvPr id="50189" name="Rectangle 13"/>
            <p:cNvSpPr>
              <a:spLocks/>
            </p:cNvSpPr>
            <p:nvPr/>
          </p:nvSpPr>
          <p:spPr bwMode="auto">
            <a:xfrm>
              <a:off x="2387" y="1456"/>
              <a:ext cx="85" cy="184"/>
            </a:xfrm>
            <a:prstGeom prst="rect">
              <a:avLst/>
            </a:prstGeom>
            <a:noFill/>
            <a:ln w="12700">
              <a:noFill/>
              <a:miter lim="800000"/>
              <a:headEnd type="none" w="med" len="med"/>
              <a:tailEnd type="none" w="med" len="med"/>
            </a:ln>
          </p:spPr>
          <p:txBody>
            <a:bodyPr wrap="none" lIns="0" tIns="0" rIns="0" bIns="0" anchor="ctr">
              <a:spAutoFit/>
            </a:bodyPr>
            <a:lstStyle/>
            <a:p>
              <a:r>
                <a:rPr lang="en-US" sz="1900">
                  <a:solidFill>
                    <a:srgbClr val="D7454B"/>
                  </a:solidFill>
                  <a:latin typeface="Frutiger LT Std 55 Roman" charset="0"/>
                  <a:ea typeface="Frutiger LT Std 55 Roman" charset="0"/>
                  <a:cs typeface="Frutiger LT Std 55 Roman" charset="0"/>
                  <a:sym typeface="Frutiger LT Std 55 Roman" charset="0"/>
                </a:rPr>
                <a:t>1</a:t>
              </a:r>
            </a:p>
          </p:txBody>
        </p:sp>
      </p:grpSp>
      <p:grpSp>
        <p:nvGrpSpPr>
          <p:cNvPr id="3" name="Group 14"/>
          <p:cNvGrpSpPr>
            <a:grpSpLocks/>
          </p:cNvGrpSpPr>
          <p:nvPr/>
        </p:nvGrpSpPr>
        <p:grpSpPr bwMode="auto">
          <a:xfrm>
            <a:off x="3796837" y="2972767"/>
            <a:ext cx="4825411" cy="4027211"/>
            <a:chOff x="0" y="0"/>
            <a:chExt cx="3040" cy="2536"/>
          </a:xfrm>
        </p:grpSpPr>
        <p:sp>
          <p:nvSpPr>
            <p:cNvPr id="50191" name="Rectangle 15"/>
            <p:cNvSpPr>
              <a:spLocks/>
            </p:cNvSpPr>
            <p:nvPr/>
          </p:nvSpPr>
          <p:spPr bwMode="auto">
            <a:xfrm>
              <a:off x="0" y="0"/>
              <a:ext cx="800" cy="1112"/>
            </a:xfrm>
            <a:prstGeom prst="rect">
              <a:avLst/>
            </a:prstGeom>
            <a:solidFill>
              <a:srgbClr val="FFFFFF"/>
            </a:solidFill>
            <a:ln w="25400">
              <a:noFill/>
              <a:miter lim="800000"/>
              <a:headEnd type="none" w="med" len="med"/>
              <a:tailEnd type="none" w="med" len="med"/>
            </a:ln>
          </p:spPr>
          <p:txBody>
            <a:bodyPr lIns="0" tIns="0" rIns="0" bIns="0"/>
            <a:lstStyle/>
            <a:p>
              <a:endParaRPr lang="en-US"/>
            </a:p>
          </p:txBody>
        </p:sp>
        <p:sp>
          <p:nvSpPr>
            <p:cNvPr id="50192" name="Rectangle 16"/>
            <p:cNvSpPr>
              <a:spLocks/>
            </p:cNvSpPr>
            <p:nvPr/>
          </p:nvSpPr>
          <p:spPr bwMode="auto">
            <a:xfrm>
              <a:off x="2240" y="1424"/>
              <a:ext cx="800" cy="1112"/>
            </a:xfrm>
            <a:prstGeom prst="rect">
              <a:avLst/>
            </a:prstGeom>
            <a:solidFill>
              <a:srgbClr val="FFFFFF"/>
            </a:solidFill>
            <a:ln w="25400">
              <a:noFill/>
              <a:miter lim="800000"/>
              <a:headEnd type="none" w="med" len="med"/>
              <a:tailEnd type="none" w="med" len="med"/>
            </a:ln>
          </p:spPr>
          <p:txBody>
            <a:bodyPr lIns="0" tIns="0" rIns="0" bIns="0"/>
            <a:lstStyle/>
            <a:p>
              <a:endParaRPr lang="en-US"/>
            </a:p>
          </p:txBody>
        </p:sp>
      </p:grpSp>
      <p:pic>
        <p:nvPicPr>
          <p:cNvPr id="23"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24"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25"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26"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27"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28"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29"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30"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31"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grpSp>
        <p:nvGrpSpPr>
          <p:cNvPr id="40" name="Group 39"/>
          <p:cNvGrpSpPr/>
          <p:nvPr/>
        </p:nvGrpSpPr>
        <p:grpSpPr>
          <a:xfrm>
            <a:off x="3782068" y="3048992"/>
            <a:ext cx="3811605" cy="3900169"/>
            <a:chOff x="3782068" y="3048992"/>
            <a:chExt cx="3811605" cy="3900169"/>
          </a:xfrm>
        </p:grpSpPr>
        <p:sp>
          <p:nvSpPr>
            <p:cNvPr id="38" name="Rectangle 21"/>
            <p:cNvSpPr>
              <a:spLocks/>
            </p:cNvSpPr>
            <p:nvPr/>
          </p:nvSpPr>
          <p:spPr bwMode="auto">
            <a:xfrm>
              <a:off x="3782068" y="3048992"/>
              <a:ext cx="241271" cy="1651537"/>
            </a:xfrm>
            <a:prstGeom prst="rect">
              <a:avLst/>
            </a:prstGeom>
            <a:solidFill>
              <a:srgbClr val="FFFFFF"/>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39" name="Rectangle 22"/>
            <p:cNvSpPr>
              <a:spLocks/>
            </p:cNvSpPr>
            <p:nvPr/>
          </p:nvSpPr>
          <p:spPr bwMode="auto">
            <a:xfrm>
              <a:off x="7352402" y="5297624"/>
              <a:ext cx="241271" cy="1651537"/>
            </a:xfrm>
            <a:prstGeom prst="rect">
              <a:avLst/>
            </a:prstGeom>
            <a:solidFill>
              <a:srgbClr val="FFFFFF"/>
            </a:solidFill>
            <a:ln w="25400">
              <a:noFill/>
              <a:miter lim="800000"/>
              <a:headEnd type="none" w="med" len="med"/>
              <a:tailEnd type="none" w="med" len="med"/>
            </a:ln>
          </p:spPr>
          <p:txBody>
            <a:bodyPr lIns="0" tIns="0" rIns="0" bIns="0" anchor="ctr">
              <a:prstTxWarp prst="textNoShape">
                <a:avLst/>
              </a:prstTxWarp>
            </a:bodyPr>
            <a:lstStyle/>
            <a:p>
              <a:r>
                <a:rPr lang="en-US" sz="2800">
                  <a:solidFill>
                    <a:schemeClr val="tx1"/>
                  </a:solidFill>
                  <a:effectLst>
                    <a:outerShdw blurRad="38100" dist="38100" dir="2700000" algn="tl">
                      <a:srgbClr val="DDDDDD"/>
                    </a:outerShdw>
                  </a:effectLst>
                  <a:ea typeface="Gill Sans" pitchFamily="-112" charset="0"/>
                  <a:cs typeface="Gill Sans" pitchFamily="-112" charset="0"/>
                </a:rPr>
                <a:t>                                      </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dirty="0" smtClean="0"/>
              <a:t>Generating shortcut segments</a:t>
            </a:r>
            <a:endParaRPr lang="en-US" sz="3000" dirty="0">
              <a:solidFill>
                <a:schemeClr val="tx2"/>
              </a:solidFill>
            </a:endParaRPr>
          </a:p>
        </p:txBody>
      </p:sp>
      <p:sp>
        <p:nvSpPr>
          <p:cNvPr id="21" name="Content Placeholder 20"/>
          <p:cNvSpPr>
            <a:spLocks noGrp="1"/>
          </p:cNvSpPr>
          <p:nvPr>
            <p:ph idx="1"/>
          </p:nvPr>
        </p:nvSpPr>
        <p:spPr>
          <a:xfrm>
            <a:off x="975242" y="1409313"/>
            <a:ext cx="10295049" cy="757861"/>
          </a:xfrm>
        </p:spPr>
        <p:txBody>
          <a:bodyPr/>
          <a:lstStyle/>
          <a:p>
            <a:r>
              <a:rPr lang="en-US" dirty="0" smtClean="0">
                <a:solidFill>
                  <a:srgbClr val="1F497D"/>
                </a:solidFill>
              </a:rPr>
              <a:t>Add shortcuts to cancel effect of violations</a:t>
            </a:r>
            <a:endParaRPr lang="en-US" dirty="0">
              <a:solidFill>
                <a:srgbClr val="1F497D"/>
              </a:solidFill>
            </a:endParaRPr>
          </a:p>
        </p:txBody>
      </p:sp>
      <p:grpSp>
        <p:nvGrpSpPr>
          <p:cNvPr id="2" name="Group 11"/>
          <p:cNvGrpSpPr>
            <a:grpSpLocks/>
          </p:cNvGrpSpPr>
          <p:nvPr/>
        </p:nvGrpSpPr>
        <p:grpSpPr bwMode="auto">
          <a:xfrm>
            <a:off x="1990509" y="3087105"/>
            <a:ext cx="3857108" cy="2604346"/>
            <a:chOff x="43" y="0"/>
            <a:chExt cx="2429" cy="1640"/>
          </a:xfrm>
        </p:grpSpPr>
        <p:sp>
          <p:nvSpPr>
            <p:cNvPr id="50188" name="Rectangle 12"/>
            <p:cNvSpPr>
              <a:spLocks/>
            </p:cNvSpPr>
            <p:nvPr/>
          </p:nvSpPr>
          <p:spPr bwMode="auto">
            <a:xfrm>
              <a:off x="43" y="0"/>
              <a:ext cx="85" cy="184"/>
            </a:xfrm>
            <a:prstGeom prst="rect">
              <a:avLst/>
            </a:prstGeom>
            <a:noFill/>
            <a:ln w="12700">
              <a:noFill/>
              <a:miter lim="800000"/>
              <a:headEnd type="none" w="med" len="med"/>
              <a:tailEnd type="none" w="med" len="med"/>
            </a:ln>
          </p:spPr>
          <p:txBody>
            <a:bodyPr wrap="none" lIns="0" tIns="0" rIns="0" bIns="0" anchor="ctr">
              <a:spAutoFit/>
            </a:bodyPr>
            <a:lstStyle/>
            <a:p>
              <a:r>
                <a:rPr lang="en-US" sz="1900">
                  <a:solidFill>
                    <a:srgbClr val="D7454B"/>
                  </a:solidFill>
                  <a:latin typeface="Frutiger LT Std 55 Roman" charset="0"/>
                  <a:ea typeface="Frutiger LT Std 55 Roman" charset="0"/>
                  <a:cs typeface="Frutiger LT Std 55 Roman" charset="0"/>
                  <a:sym typeface="Frutiger LT Std 55 Roman" charset="0"/>
                </a:rPr>
                <a:t>1</a:t>
              </a:r>
            </a:p>
          </p:txBody>
        </p:sp>
        <p:sp>
          <p:nvSpPr>
            <p:cNvPr id="50189" name="Rectangle 13"/>
            <p:cNvSpPr>
              <a:spLocks/>
            </p:cNvSpPr>
            <p:nvPr/>
          </p:nvSpPr>
          <p:spPr bwMode="auto">
            <a:xfrm>
              <a:off x="2387" y="1456"/>
              <a:ext cx="85" cy="184"/>
            </a:xfrm>
            <a:prstGeom prst="rect">
              <a:avLst/>
            </a:prstGeom>
            <a:noFill/>
            <a:ln w="12700">
              <a:noFill/>
              <a:miter lim="800000"/>
              <a:headEnd type="none" w="med" len="med"/>
              <a:tailEnd type="none" w="med" len="med"/>
            </a:ln>
          </p:spPr>
          <p:txBody>
            <a:bodyPr wrap="none" lIns="0" tIns="0" rIns="0" bIns="0" anchor="ctr">
              <a:spAutoFit/>
            </a:bodyPr>
            <a:lstStyle/>
            <a:p>
              <a:r>
                <a:rPr lang="en-US" sz="1900">
                  <a:solidFill>
                    <a:srgbClr val="D7454B"/>
                  </a:solidFill>
                  <a:latin typeface="Frutiger LT Std 55 Roman" charset="0"/>
                  <a:ea typeface="Frutiger LT Std 55 Roman" charset="0"/>
                  <a:cs typeface="Frutiger LT Std 55 Roman" charset="0"/>
                  <a:sym typeface="Frutiger LT Std 55 Roman" charset="0"/>
                </a:rPr>
                <a:t>1</a:t>
              </a:r>
            </a:p>
          </p:txBody>
        </p:sp>
      </p:grpSp>
      <p:grpSp>
        <p:nvGrpSpPr>
          <p:cNvPr id="3" name="Group 14"/>
          <p:cNvGrpSpPr>
            <a:grpSpLocks/>
          </p:cNvGrpSpPr>
          <p:nvPr/>
        </p:nvGrpSpPr>
        <p:grpSpPr bwMode="auto">
          <a:xfrm>
            <a:off x="3796837" y="2972767"/>
            <a:ext cx="4825411" cy="4027211"/>
            <a:chOff x="0" y="0"/>
            <a:chExt cx="3040" cy="2536"/>
          </a:xfrm>
        </p:grpSpPr>
        <p:sp>
          <p:nvSpPr>
            <p:cNvPr id="50191" name="Rectangle 15"/>
            <p:cNvSpPr>
              <a:spLocks/>
            </p:cNvSpPr>
            <p:nvPr/>
          </p:nvSpPr>
          <p:spPr bwMode="auto">
            <a:xfrm>
              <a:off x="0" y="0"/>
              <a:ext cx="800" cy="1112"/>
            </a:xfrm>
            <a:prstGeom prst="rect">
              <a:avLst/>
            </a:prstGeom>
            <a:solidFill>
              <a:srgbClr val="FFFFFF"/>
            </a:solidFill>
            <a:ln w="25400">
              <a:noFill/>
              <a:miter lim="800000"/>
              <a:headEnd type="none" w="med" len="med"/>
              <a:tailEnd type="none" w="med" len="med"/>
            </a:ln>
          </p:spPr>
          <p:txBody>
            <a:bodyPr lIns="0" tIns="0" rIns="0" bIns="0"/>
            <a:lstStyle/>
            <a:p>
              <a:endParaRPr lang="en-US"/>
            </a:p>
          </p:txBody>
        </p:sp>
        <p:sp>
          <p:nvSpPr>
            <p:cNvPr id="50192" name="Rectangle 16"/>
            <p:cNvSpPr>
              <a:spLocks/>
            </p:cNvSpPr>
            <p:nvPr/>
          </p:nvSpPr>
          <p:spPr bwMode="auto">
            <a:xfrm>
              <a:off x="2240" y="1424"/>
              <a:ext cx="800" cy="1112"/>
            </a:xfrm>
            <a:prstGeom prst="rect">
              <a:avLst/>
            </a:prstGeom>
            <a:solidFill>
              <a:srgbClr val="FFFFFF"/>
            </a:solidFill>
            <a:ln w="25400">
              <a:noFill/>
              <a:miter lim="800000"/>
              <a:headEnd type="none" w="med" len="med"/>
              <a:tailEnd type="none" w="med" len="med"/>
            </a:ln>
          </p:spPr>
          <p:txBody>
            <a:bodyPr lIns="0" tIns="0" rIns="0" bIns="0"/>
            <a:lstStyle/>
            <a:p>
              <a:endParaRPr lang="en-US"/>
            </a:p>
          </p:txBody>
        </p:sp>
      </p:grpSp>
      <p:pic>
        <p:nvPicPr>
          <p:cNvPr id="23"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24"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25"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26"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27"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28"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29"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30"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31"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grpSp>
        <p:nvGrpSpPr>
          <p:cNvPr id="4" name="Group 39"/>
          <p:cNvGrpSpPr/>
          <p:nvPr/>
        </p:nvGrpSpPr>
        <p:grpSpPr>
          <a:xfrm>
            <a:off x="3782068" y="3048992"/>
            <a:ext cx="3811605" cy="3900169"/>
            <a:chOff x="3782068" y="3048992"/>
            <a:chExt cx="3811605" cy="3900169"/>
          </a:xfrm>
        </p:grpSpPr>
        <p:sp>
          <p:nvSpPr>
            <p:cNvPr id="38" name="Rectangle 21"/>
            <p:cNvSpPr>
              <a:spLocks/>
            </p:cNvSpPr>
            <p:nvPr/>
          </p:nvSpPr>
          <p:spPr bwMode="auto">
            <a:xfrm>
              <a:off x="3782068" y="3048992"/>
              <a:ext cx="241271" cy="1651537"/>
            </a:xfrm>
            <a:prstGeom prst="rect">
              <a:avLst/>
            </a:prstGeom>
            <a:solidFill>
              <a:srgbClr val="FFFFFF"/>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39" name="Rectangle 22"/>
            <p:cNvSpPr>
              <a:spLocks/>
            </p:cNvSpPr>
            <p:nvPr/>
          </p:nvSpPr>
          <p:spPr bwMode="auto">
            <a:xfrm>
              <a:off x="7352402" y="5297624"/>
              <a:ext cx="241271" cy="1651537"/>
            </a:xfrm>
            <a:prstGeom prst="rect">
              <a:avLst/>
            </a:prstGeom>
            <a:solidFill>
              <a:srgbClr val="FFFFFF"/>
            </a:solidFill>
            <a:ln w="25400">
              <a:noFill/>
              <a:miter lim="800000"/>
              <a:headEnd type="none" w="med" len="med"/>
              <a:tailEnd type="none" w="med" len="med"/>
            </a:ln>
          </p:spPr>
          <p:txBody>
            <a:bodyPr lIns="0" tIns="0" rIns="0" bIns="0" anchor="ctr">
              <a:prstTxWarp prst="textNoShape">
                <a:avLst/>
              </a:prstTxWarp>
            </a:bodyPr>
            <a:lstStyle/>
            <a:p>
              <a:r>
                <a:rPr lang="en-US" sz="2800">
                  <a:solidFill>
                    <a:schemeClr val="tx1"/>
                  </a:solidFill>
                  <a:effectLst>
                    <a:outerShdw blurRad="38100" dist="38100" dir="2700000" algn="tl">
                      <a:srgbClr val="DDDDDD"/>
                    </a:outerShdw>
                  </a:effectLst>
                  <a:ea typeface="Gill Sans" pitchFamily="-112" charset="0"/>
                  <a:cs typeface="Gill Sans" pitchFamily="-112"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ln/>
        </p:spPr>
        <p:txBody>
          <a:bodyPr/>
          <a:lstStyle/>
          <a:p>
            <a:r>
              <a:rPr lang="en-US" dirty="0" smtClean="0"/>
              <a:t>Generating shortcut segments</a:t>
            </a:r>
            <a:endParaRPr lang="en-US" dirty="0"/>
          </a:p>
        </p:txBody>
      </p:sp>
      <p:sp>
        <p:nvSpPr>
          <p:cNvPr id="12" name="Content Placeholder 11"/>
          <p:cNvSpPr>
            <a:spLocks noGrp="1"/>
          </p:cNvSpPr>
          <p:nvPr>
            <p:ph idx="1"/>
          </p:nvPr>
        </p:nvSpPr>
        <p:spPr>
          <a:xfrm>
            <a:off x="975242" y="1409313"/>
            <a:ext cx="6935155" cy="757861"/>
          </a:xfrm>
        </p:spPr>
        <p:txBody>
          <a:bodyPr/>
          <a:lstStyle/>
          <a:p>
            <a:r>
              <a:rPr lang="en-US" dirty="0" smtClean="0">
                <a:solidFill>
                  <a:srgbClr val="1F497D"/>
                </a:solidFill>
              </a:rPr>
              <a:t>Simplify shortcut segments</a:t>
            </a:r>
            <a:endParaRPr lang="en-US" dirty="0">
              <a:solidFill>
                <a:srgbClr val="1F497D"/>
              </a:solidFill>
            </a:endParaRPr>
          </a:p>
        </p:txBody>
      </p:sp>
      <p:pic>
        <p:nvPicPr>
          <p:cNvPr id="51202"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51203"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51204"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51205"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51206"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51207"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51208"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51209"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51210"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52227"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52228" name="Picture 4"/>
          <p:cNvPicPr>
            <a:picLocks noChangeAspect="1" noChangeArrowheads="1"/>
          </p:cNvPicPr>
          <p:nvPr/>
        </p:nvPicPr>
        <p:blipFill>
          <a:blip r:embed="rId5"/>
          <a:srcRect/>
          <a:stretch>
            <a:fillRect/>
          </a:stretch>
        </p:blipFill>
        <p:spPr bwMode="auto">
          <a:xfrm>
            <a:off x="9320662" y="3036288"/>
            <a:ext cx="1968260" cy="1651537"/>
          </a:xfrm>
          <a:prstGeom prst="rect">
            <a:avLst/>
          </a:prstGeom>
          <a:noFill/>
          <a:ln w="12700">
            <a:noFill/>
            <a:miter lim="800000"/>
            <a:headEnd/>
            <a:tailEnd/>
          </a:ln>
        </p:spPr>
      </p:pic>
      <p:pic>
        <p:nvPicPr>
          <p:cNvPr id="52229" name="Picture 5"/>
          <p:cNvPicPr>
            <a:picLocks noChangeAspect="1" noChangeArrowheads="1"/>
          </p:cNvPicPr>
          <p:nvPr/>
        </p:nvPicPr>
        <p:blipFill>
          <a:blip r:embed="rId6"/>
          <a:srcRect/>
          <a:stretch>
            <a:fillRect/>
          </a:stretch>
        </p:blipFill>
        <p:spPr bwMode="auto">
          <a:xfrm>
            <a:off x="1904767" y="7558960"/>
            <a:ext cx="1968260" cy="1651537"/>
          </a:xfrm>
          <a:prstGeom prst="rect">
            <a:avLst/>
          </a:prstGeom>
          <a:noFill/>
          <a:ln w="12700">
            <a:noFill/>
            <a:miter lim="800000"/>
            <a:headEnd/>
            <a:tailEnd/>
          </a:ln>
        </p:spPr>
      </p:pic>
      <p:pic>
        <p:nvPicPr>
          <p:cNvPr id="52230"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52231" name="Picture 7"/>
          <p:cNvPicPr>
            <a:picLocks noChangeAspect="1" noChangeArrowheads="1"/>
          </p:cNvPicPr>
          <p:nvPr/>
        </p:nvPicPr>
        <p:blipFill>
          <a:blip r:embed="rId8"/>
          <a:srcRect/>
          <a:stretch>
            <a:fillRect/>
          </a:stretch>
        </p:blipFill>
        <p:spPr bwMode="auto">
          <a:xfrm>
            <a:off x="1904767" y="3036288"/>
            <a:ext cx="1968260" cy="1651537"/>
          </a:xfrm>
          <a:prstGeom prst="rect">
            <a:avLst/>
          </a:prstGeom>
          <a:noFill/>
          <a:ln w="12700">
            <a:noFill/>
            <a:miter lim="800000"/>
            <a:headEnd/>
            <a:tailEnd/>
          </a:ln>
        </p:spPr>
      </p:pic>
      <p:pic>
        <p:nvPicPr>
          <p:cNvPr id="52232" name="Picture 8"/>
          <p:cNvPicPr>
            <a:picLocks noChangeAspect="1" noChangeArrowheads="1"/>
          </p:cNvPicPr>
          <p:nvPr/>
        </p:nvPicPr>
        <p:blipFill>
          <a:blip r:embed="rId9"/>
          <a:srcRect/>
          <a:stretch>
            <a:fillRect/>
          </a:stretch>
        </p:blipFill>
        <p:spPr bwMode="auto">
          <a:xfrm>
            <a:off x="5611128" y="7558960"/>
            <a:ext cx="1974609" cy="1651537"/>
          </a:xfrm>
          <a:prstGeom prst="rect">
            <a:avLst/>
          </a:prstGeom>
          <a:noFill/>
          <a:ln w="12700">
            <a:noFill/>
            <a:miter lim="800000"/>
            <a:headEnd/>
            <a:tailEnd/>
          </a:ln>
        </p:spPr>
      </p:pic>
      <p:pic>
        <p:nvPicPr>
          <p:cNvPr id="52233"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52234" name="Picture 10"/>
          <p:cNvPicPr>
            <a:picLocks noChangeAspect="1" noChangeArrowheads="1"/>
          </p:cNvPicPr>
          <p:nvPr/>
        </p:nvPicPr>
        <p:blipFill>
          <a:blip r:embed="rId11"/>
          <a:srcRect/>
          <a:stretch>
            <a:fillRect/>
          </a:stretch>
        </p:blipFill>
        <p:spPr bwMode="auto">
          <a:xfrm>
            <a:off x="5611128" y="3036288"/>
            <a:ext cx="1974609" cy="1651537"/>
          </a:xfrm>
          <a:prstGeom prst="rect">
            <a:avLst/>
          </a:prstGeom>
          <a:noFill/>
          <a:ln w="12700">
            <a:noFill/>
            <a:miter lim="800000"/>
            <a:headEnd/>
            <a:tailEnd/>
          </a:ln>
        </p:spPr>
      </p:pic>
      <p:sp>
        <p:nvSpPr>
          <p:cNvPr id="14" name="Content Placeholder 11"/>
          <p:cNvSpPr txBox="1">
            <a:spLocks/>
          </p:cNvSpPr>
          <p:nvPr/>
        </p:nvSpPr>
        <p:spPr bwMode="auto">
          <a:xfrm>
            <a:off x="975242" y="1409313"/>
            <a:ext cx="6935155" cy="757861"/>
          </a:xfrm>
          <a:prstGeom prst="rect">
            <a:avLst/>
          </a:prstGeom>
          <a:noFill/>
          <a:ln w="9525">
            <a:noFill/>
            <a:miter lim="800000"/>
            <a:headEnd/>
            <a:tailEnd/>
          </a:ln>
          <a:effectLst/>
        </p:spPr>
        <p:txBody>
          <a:bodyPr vert="horz" wrap="none" lIns="125692" tIns="62846" rIns="125692" bIns="62846" numCol="1" anchor="t" anchorCtr="0" compatLnSpc="1">
            <a:prstTxWarp prst="textNoShape">
              <a:avLst/>
            </a:prstTxWarp>
            <a:spAutoFit/>
          </a:bodyPr>
          <a:lstStyle/>
          <a:p>
            <a:pPr marL="468093" marR="0" lvl="0" indent="-468093" algn="l" defTabSz="914400" rtl="0" eaLnBrk="0" fontAlgn="base" latinLnBrk="0" hangingPunct="0">
              <a:lnSpc>
                <a:spcPct val="100000"/>
              </a:lnSpc>
              <a:spcBef>
                <a:spcPct val="20000"/>
              </a:spcBef>
              <a:spcAft>
                <a:spcPct val="0"/>
              </a:spcAft>
              <a:buClr>
                <a:schemeClr val="accent2"/>
              </a:buClr>
              <a:buSzPct val="55000"/>
              <a:buFont typeface="Monotype Sorts" pitchFamily="2" charset="2"/>
              <a:buChar char="l"/>
              <a:tabLst/>
              <a:defRPr/>
            </a:pPr>
            <a:r>
              <a:rPr kumimoji="0" lang="en-US" sz="4100" b="0" i="0" u="none" strike="noStrike" kern="0" cap="none" spc="0" normalizeH="0" baseline="0" noProof="0" dirty="0" smtClean="0">
                <a:ln>
                  <a:noFill/>
                </a:ln>
                <a:solidFill>
                  <a:srgbClr val="1F497D"/>
                </a:solidFill>
                <a:effectLst>
                  <a:outerShdw blurRad="50800" dist="25400" dir="2700000" algn="tl" rotWithShape="0">
                    <a:prstClr val="black">
                      <a:alpha val="30000"/>
                    </a:prstClr>
                  </a:outerShdw>
                </a:effectLst>
                <a:uLnTx/>
                <a:uFillTx/>
                <a:latin typeface="Frutiger LT Std 45 Light" pitchFamily="34" charset="0"/>
                <a:ea typeface="+mn-ea"/>
                <a:cs typeface="+mn-cs"/>
              </a:rPr>
              <a:t>Simplify shortcut segments</a:t>
            </a:r>
            <a:endParaRPr kumimoji="0" lang="en-US" sz="4100" b="0" i="0" u="none" strike="noStrike" kern="0" cap="none" spc="0" normalizeH="0" baseline="0" noProof="0" dirty="0">
              <a:ln>
                <a:noFill/>
              </a:ln>
              <a:solidFill>
                <a:srgbClr val="1F497D"/>
              </a:solidFill>
              <a:effectLst>
                <a:outerShdw blurRad="50800" dist="25400" dir="2700000" algn="tl" rotWithShape="0">
                  <a:prstClr val="black">
                    <a:alpha val="30000"/>
                  </a:prstClr>
                </a:outerShdw>
              </a:effectLst>
              <a:uLnTx/>
              <a:uFillTx/>
              <a:latin typeface="Frutiger LT Std 45 Light" pitchFamily="34" charset="0"/>
              <a:ea typeface="+mn-ea"/>
              <a:cs typeface="+mn-cs"/>
            </a:endParaRPr>
          </a:p>
        </p:txBody>
      </p:sp>
      <p:sp>
        <p:nvSpPr>
          <p:cNvPr id="19" name="Rectangle 1"/>
          <p:cNvSpPr>
            <a:spLocks noGrp="1" noChangeArrowheads="1"/>
          </p:cNvSpPr>
          <p:nvPr>
            <p:ph type="title"/>
          </p:nvPr>
        </p:nvSpPr>
        <p:spPr>
          <a:ln/>
        </p:spPr>
        <p:txBody>
          <a:bodyPr/>
          <a:lstStyle/>
          <a:p>
            <a:r>
              <a:rPr lang="en-US" dirty="0" smtClean="0"/>
              <a:t>Generating shortcut segments</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ln/>
        </p:spPr>
        <p:txBody>
          <a:bodyPr/>
          <a:lstStyle/>
          <a:p>
            <a:r>
              <a:rPr lang="en-US" dirty="0" smtClean="0"/>
              <a:t>Generating shortcut segments</a:t>
            </a:r>
            <a:endParaRPr lang="en-US" dirty="0">
              <a:solidFill>
                <a:schemeClr val="tx2"/>
              </a:solidFill>
            </a:endParaRPr>
          </a:p>
        </p:txBody>
      </p:sp>
      <p:sp>
        <p:nvSpPr>
          <p:cNvPr id="20" name="Content Placeholder 19"/>
          <p:cNvSpPr>
            <a:spLocks noGrp="1"/>
          </p:cNvSpPr>
          <p:nvPr>
            <p:ph idx="1"/>
          </p:nvPr>
        </p:nvSpPr>
        <p:spPr>
          <a:xfrm>
            <a:off x="975242" y="1409313"/>
            <a:ext cx="6960803" cy="757861"/>
          </a:xfrm>
        </p:spPr>
        <p:txBody>
          <a:bodyPr/>
          <a:lstStyle/>
          <a:p>
            <a:r>
              <a:rPr lang="en-US" dirty="0" smtClean="0">
                <a:solidFill>
                  <a:srgbClr val="1F497D"/>
                </a:solidFill>
              </a:rPr>
              <a:t>Equivalent to desired results</a:t>
            </a:r>
            <a:endParaRPr lang="en-US" dirty="0">
              <a:solidFill>
                <a:srgbClr val="1F497D"/>
              </a:solidFill>
            </a:endParaRPr>
          </a:p>
        </p:txBody>
      </p:sp>
      <p:pic>
        <p:nvPicPr>
          <p:cNvPr id="53250" name="Picture 2"/>
          <p:cNvPicPr>
            <a:picLocks noChangeAspect="1" noChangeArrowheads="1"/>
          </p:cNvPicPr>
          <p:nvPr/>
        </p:nvPicPr>
        <p:blipFill>
          <a:blip r:embed="rId3"/>
          <a:srcRect/>
          <a:stretch>
            <a:fillRect/>
          </a:stretch>
        </p:blipFill>
        <p:spPr bwMode="auto">
          <a:xfrm>
            <a:off x="9320662" y="7558960"/>
            <a:ext cx="1968260" cy="1651537"/>
          </a:xfrm>
          <a:prstGeom prst="rect">
            <a:avLst/>
          </a:prstGeom>
          <a:noFill/>
          <a:ln w="12700">
            <a:noFill/>
            <a:miter lim="800000"/>
            <a:headEnd/>
            <a:tailEnd/>
          </a:ln>
        </p:spPr>
      </p:pic>
      <p:pic>
        <p:nvPicPr>
          <p:cNvPr id="53251" name="Picture 3"/>
          <p:cNvPicPr>
            <a:picLocks noChangeAspect="1" noChangeArrowheads="1"/>
          </p:cNvPicPr>
          <p:nvPr/>
        </p:nvPicPr>
        <p:blipFill>
          <a:blip r:embed="rId4"/>
          <a:srcRect/>
          <a:stretch>
            <a:fillRect/>
          </a:stretch>
        </p:blipFill>
        <p:spPr bwMode="auto">
          <a:xfrm>
            <a:off x="9320663" y="5297624"/>
            <a:ext cx="1963498" cy="1651537"/>
          </a:xfrm>
          <a:prstGeom prst="rect">
            <a:avLst/>
          </a:prstGeom>
          <a:noFill/>
          <a:ln w="12700">
            <a:noFill/>
            <a:miter lim="800000"/>
            <a:headEnd/>
            <a:tailEnd/>
          </a:ln>
        </p:spPr>
      </p:pic>
      <p:pic>
        <p:nvPicPr>
          <p:cNvPr id="53252" name="Picture 4"/>
          <p:cNvPicPr>
            <a:picLocks noChangeAspect="1" noChangeArrowheads="1"/>
          </p:cNvPicPr>
          <p:nvPr/>
        </p:nvPicPr>
        <p:blipFill>
          <a:blip r:embed="rId5" cstate="print"/>
          <a:srcRect/>
          <a:stretch>
            <a:fillRect/>
          </a:stretch>
        </p:blipFill>
        <p:spPr bwMode="auto">
          <a:xfrm>
            <a:off x="9320662" y="3036288"/>
            <a:ext cx="1968260" cy="1651537"/>
          </a:xfrm>
          <a:prstGeom prst="rect">
            <a:avLst/>
          </a:prstGeom>
          <a:noFill/>
          <a:ln w="12700">
            <a:noFill/>
            <a:miter lim="800000"/>
            <a:headEnd/>
            <a:tailEnd/>
          </a:ln>
        </p:spPr>
      </p:pic>
      <p:pic>
        <p:nvPicPr>
          <p:cNvPr id="53253" name="Picture 5"/>
          <p:cNvPicPr>
            <a:picLocks noChangeAspect="1" noChangeArrowheads="1"/>
          </p:cNvPicPr>
          <p:nvPr/>
        </p:nvPicPr>
        <p:blipFill>
          <a:blip r:embed="rId6"/>
          <a:srcRect/>
          <a:stretch>
            <a:fillRect/>
          </a:stretch>
        </p:blipFill>
        <p:spPr bwMode="auto">
          <a:xfrm>
            <a:off x="1904767" y="3036288"/>
            <a:ext cx="1968260" cy="1651537"/>
          </a:xfrm>
          <a:prstGeom prst="rect">
            <a:avLst/>
          </a:prstGeom>
          <a:noFill/>
          <a:ln w="12700">
            <a:noFill/>
            <a:miter lim="800000"/>
            <a:headEnd/>
            <a:tailEnd/>
          </a:ln>
        </p:spPr>
      </p:pic>
      <p:pic>
        <p:nvPicPr>
          <p:cNvPr id="53254" name="Picture 6"/>
          <p:cNvPicPr>
            <a:picLocks noChangeAspect="1" noChangeArrowheads="1"/>
          </p:cNvPicPr>
          <p:nvPr/>
        </p:nvPicPr>
        <p:blipFill>
          <a:blip r:embed="rId7"/>
          <a:srcRect/>
          <a:stretch>
            <a:fillRect/>
          </a:stretch>
        </p:blipFill>
        <p:spPr bwMode="auto">
          <a:xfrm>
            <a:off x="1904768" y="5297624"/>
            <a:ext cx="1963498" cy="1651537"/>
          </a:xfrm>
          <a:prstGeom prst="rect">
            <a:avLst/>
          </a:prstGeom>
          <a:noFill/>
          <a:ln w="12700">
            <a:noFill/>
            <a:miter lim="800000"/>
            <a:headEnd/>
            <a:tailEnd/>
          </a:ln>
        </p:spPr>
      </p:pic>
      <p:pic>
        <p:nvPicPr>
          <p:cNvPr id="53255" name="Picture 7"/>
          <p:cNvPicPr>
            <a:picLocks noChangeAspect="1" noChangeArrowheads="1"/>
          </p:cNvPicPr>
          <p:nvPr/>
        </p:nvPicPr>
        <p:blipFill>
          <a:blip r:embed="rId8" cstate="print"/>
          <a:srcRect/>
          <a:stretch>
            <a:fillRect/>
          </a:stretch>
        </p:blipFill>
        <p:spPr bwMode="auto">
          <a:xfrm>
            <a:off x="1904767" y="7558960"/>
            <a:ext cx="1968260" cy="1651537"/>
          </a:xfrm>
          <a:prstGeom prst="rect">
            <a:avLst/>
          </a:prstGeom>
          <a:noFill/>
          <a:ln w="12700">
            <a:noFill/>
            <a:miter lim="800000"/>
            <a:headEnd/>
            <a:tailEnd/>
          </a:ln>
        </p:spPr>
      </p:pic>
      <p:pic>
        <p:nvPicPr>
          <p:cNvPr id="53256" name="Picture 8"/>
          <p:cNvPicPr>
            <a:picLocks noChangeAspect="1" noChangeArrowheads="1"/>
          </p:cNvPicPr>
          <p:nvPr/>
        </p:nvPicPr>
        <p:blipFill>
          <a:blip r:embed="rId9"/>
          <a:srcRect/>
          <a:stretch>
            <a:fillRect/>
          </a:stretch>
        </p:blipFill>
        <p:spPr bwMode="auto">
          <a:xfrm>
            <a:off x="5611128" y="3036288"/>
            <a:ext cx="1974609" cy="1651537"/>
          </a:xfrm>
          <a:prstGeom prst="rect">
            <a:avLst/>
          </a:prstGeom>
          <a:noFill/>
          <a:ln w="12700">
            <a:noFill/>
            <a:miter lim="800000"/>
            <a:headEnd/>
            <a:tailEnd/>
          </a:ln>
        </p:spPr>
      </p:pic>
      <p:pic>
        <p:nvPicPr>
          <p:cNvPr id="53257" name="Picture 9"/>
          <p:cNvPicPr>
            <a:picLocks noChangeAspect="1" noChangeArrowheads="1"/>
          </p:cNvPicPr>
          <p:nvPr/>
        </p:nvPicPr>
        <p:blipFill>
          <a:blip r:embed="rId10"/>
          <a:srcRect/>
          <a:stretch>
            <a:fillRect/>
          </a:stretch>
        </p:blipFill>
        <p:spPr bwMode="auto">
          <a:xfrm>
            <a:off x="5612715" y="5297624"/>
            <a:ext cx="1968260" cy="1651537"/>
          </a:xfrm>
          <a:prstGeom prst="rect">
            <a:avLst/>
          </a:prstGeom>
          <a:noFill/>
          <a:ln w="12700">
            <a:noFill/>
            <a:miter lim="800000"/>
            <a:headEnd/>
            <a:tailEnd/>
          </a:ln>
        </p:spPr>
      </p:pic>
      <p:pic>
        <p:nvPicPr>
          <p:cNvPr id="53258" name="Picture 10"/>
          <p:cNvPicPr>
            <a:picLocks noChangeAspect="1" noChangeArrowheads="1"/>
          </p:cNvPicPr>
          <p:nvPr/>
        </p:nvPicPr>
        <p:blipFill>
          <a:blip r:embed="rId11"/>
          <a:srcRect/>
          <a:stretch>
            <a:fillRect/>
          </a:stretch>
        </p:blipFill>
        <p:spPr bwMode="auto">
          <a:xfrm>
            <a:off x="5611128" y="7558960"/>
            <a:ext cx="1974609" cy="1651537"/>
          </a:xfrm>
          <a:prstGeom prst="rect">
            <a:avLst/>
          </a:prstGeom>
          <a:noFill/>
          <a:ln w="12700">
            <a:noFill/>
            <a:miter lim="800000"/>
            <a:headEnd/>
            <a:tailEnd/>
          </a:ln>
        </p:spPr>
      </p:pic>
      <p:sp>
        <p:nvSpPr>
          <p:cNvPr id="53259" name="Line 11"/>
          <p:cNvSpPr>
            <a:spLocks noChangeShapeType="1"/>
          </p:cNvSpPr>
          <p:nvPr/>
        </p:nvSpPr>
        <p:spPr bwMode="auto">
          <a:xfrm flipH="1">
            <a:off x="3606360" y="3239554"/>
            <a:ext cx="0" cy="438293"/>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0" name="Line 12"/>
          <p:cNvSpPr>
            <a:spLocks noChangeShapeType="1"/>
          </p:cNvSpPr>
          <p:nvPr/>
        </p:nvSpPr>
        <p:spPr bwMode="auto">
          <a:xfrm flipH="1">
            <a:off x="3606360" y="4433743"/>
            <a:ext cx="0" cy="222322"/>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1" name="Line 13"/>
          <p:cNvSpPr>
            <a:spLocks noChangeShapeType="1"/>
          </p:cNvSpPr>
          <p:nvPr/>
        </p:nvSpPr>
        <p:spPr bwMode="auto">
          <a:xfrm>
            <a:off x="3606360" y="5323032"/>
            <a:ext cx="0" cy="349364"/>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2" name="Line 14"/>
          <p:cNvSpPr>
            <a:spLocks noChangeShapeType="1"/>
          </p:cNvSpPr>
          <p:nvPr/>
        </p:nvSpPr>
        <p:spPr bwMode="auto">
          <a:xfrm>
            <a:off x="3606360" y="8575291"/>
            <a:ext cx="0" cy="425588"/>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3" name="Line 15"/>
          <p:cNvSpPr>
            <a:spLocks noChangeShapeType="1"/>
          </p:cNvSpPr>
          <p:nvPr/>
        </p:nvSpPr>
        <p:spPr bwMode="auto">
          <a:xfrm>
            <a:off x="7315895" y="3237967"/>
            <a:ext cx="0" cy="450997"/>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4" name="Line 16"/>
          <p:cNvSpPr>
            <a:spLocks noChangeShapeType="1"/>
          </p:cNvSpPr>
          <p:nvPr/>
        </p:nvSpPr>
        <p:spPr bwMode="auto">
          <a:xfrm>
            <a:off x="7314307" y="6707783"/>
            <a:ext cx="0" cy="222322"/>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5" name="Line 17"/>
          <p:cNvSpPr>
            <a:spLocks noChangeShapeType="1"/>
          </p:cNvSpPr>
          <p:nvPr/>
        </p:nvSpPr>
        <p:spPr bwMode="auto">
          <a:xfrm>
            <a:off x="7315895" y="8560999"/>
            <a:ext cx="0" cy="463701"/>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
        <p:nvSpPr>
          <p:cNvPr id="53266" name="Line 18"/>
          <p:cNvSpPr>
            <a:spLocks noChangeShapeType="1"/>
          </p:cNvSpPr>
          <p:nvPr/>
        </p:nvSpPr>
        <p:spPr bwMode="auto">
          <a:xfrm>
            <a:off x="7314307" y="7571664"/>
            <a:ext cx="0" cy="362068"/>
          </a:xfrm>
          <a:prstGeom prst="line">
            <a:avLst/>
          </a:prstGeom>
          <a:noFill/>
          <a:ln w="38100">
            <a:solidFill>
              <a:srgbClr val="1F497D"/>
            </a:solidFill>
            <a:prstDash val="solid"/>
            <a:round/>
            <a:headEnd type="none" w="med" len="med"/>
            <a:tailEnd type="none" w="med" len="med"/>
          </a:ln>
        </p:spPr>
        <p:txBody>
          <a:bodyPr/>
          <a:lstStyle/>
          <a:p>
            <a:endParaRPr lang="en-US">
              <a:solidFill>
                <a:schemeClr val="tx2"/>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ln/>
        </p:spPr>
        <p:txBody>
          <a:bodyPr/>
          <a:lstStyle/>
          <a:p>
            <a:r>
              <a:rPr lang="en-US" dirty="0" smtClean="0"/>
              <a:t>Generating shortcut segments</a:t>
            </a:r>
            <a:endParaRPr lang="en-US" dirty="0">
              <a:solidFill>
                <a:schemeClr val="tx2"/>
              </a:solidFill>
            </a:endParaRPr>
          </a:p>
        </p:txBody>
      </p:sp>
      <p:sp>
        <p:nvSpPr>
          <p:cNvPr id="20" name="Content Placeholder 19"/>
          <p:cNvSpPr>
            <a:spLocks noGrp="1"/>
          </p:cNvSpPr>
          <p:nvPr>
            <p:ph idx="1"/>
          </p:nvPr>
        </p:nvSpPr>
        <p:spPr>
          <a:xfrm>
            <a:off x="975242" y="1409313"/>
            <a:ext cx="6960803" cy="757861"/>
          </a:xfrm>
        </p:spPr>
        <p:txBody>
          <a:bodyPr/>
          <a:lstStyle/>
          <a:p>
            <a:r>
              <a:rPr lang="en-US" dirty="0" smtClean="0">
                <a:solidFill>
                  <a:srgbClr val="1F497D"/>
                </a:solidFill>
              </a:rPr>
              <a:t>Equivalent to desired results</a:t>
            </a:r>
            <a:endParaRPr lang="en-US" dirty="0">
              <a:solidFill>
                <a:srgbClr val="1F497D"/>
              </a:solidFill>
            </a:endParaRPr>
          </a:p>
        </p:txBody>
      </p:sp>
      <p:pic>
        <p:nvPicPr>
          <p:cNvPr id="21" name="Picture 2"/>
          <p:cNvPicPr>
            <a:picLocks noChangeAspect="1" noChangeArrowheads="1"/>
          </p:cNvPicPr>
          <p:nvPr/>
        </p:nvPicPr>
        <p:blipFill>
          <a:blip r:embed="rId2"/>
          <a:srcRect/>
          <a:stretch>
            <a:fillRect/>
          </a:stretch>
        </p:blipFill>
        <p:spPr bwMode="auto">
          <a:xfrm>
            <a:off x="9320662" y="7558960"/>
            <a:ext cx="1968260" cy="1651537"/>
          </a:xfrm>
          <a:prstGeom prst="rect">
            <a:avLst/>
          </a:prstGeom>
          <a:noFill/>
          <a:ln w="12700">
            <a:noFill/>
            <a:miter lim="800000"/>
            <a:headEnd/>
            <a:tailEnd/>
          </a:ln>
        </p:spPr>
      </p:pic>
      <p:pic>
        <p:nvPicPr>
          <p:cNvPr id="22" name="Picture 3"/>
          <p:cNvPicPr>
            <a:picLocks noChangeAspect="1" noChangeArrowheads="1"/>
          </p:cNvPicPr>
          <p:nvPr/>
        </p:nvPicPr>
        <p:blipFill>
          <a:blip r:embed="rId3"/>
          <a:srcRect/>
          <a:stretch>
            <a:fillRect/>
          </a:stretch>
        </p:blipFill>
        <p:spPr bwMode="auto">
          <a:xfrm>
            <a:off x="9320663" y="5297624"/>
            <a:ext cx="1963498" cy="1651537"/>
          </a:xfrm>
          <a:prstGeom prst="rect">
            <a:avLst/>
          </a:prstGeom>
          <a:noFill/>
          <a:ln w="12700">
            <a:noFill/>
            <a:miter lim="800000"/>
            <a:headEnd/>
            <a:tailEnd/>
          </a:ln>
        </p:spPr>
      </p:pic>
      <p:pic>
        <p:nvPicPr>
          <p:cNvPr id="23" name="Picture 4"/>
          <p:cNvPicPr>
            <a:picLocks noChangeAspect="1" noChangeArrowheads="1"/>
          </p:cNvPicPr>
          <p:nvPr/>
        </p:nvPicPr>
        <p:blipFill>
          <a:blip r:embed="rId4"/>
          <a:srcRect/>
          <a:stretch>
            <a:fillRect/>
          </a:stretch>
        </p:blipFill>
        <p:spPr bwMode="auto">
          <a:xfrm>
            <a:off x="9320662" y="3036288"/>
            <a:ext cx="1968260" cy="1651537"/>
          </a:xfrm>
          <a:prstGeom prst="rect">
            <a:avLst/>
          </a:prstGeom>
          <a:noFill/>
          <a:ln w="12700">
            <a:noFill/>
            <a:miter lim="800000"/>
            <a:headEnd/>
            <a:tailEnd/>
          </a:ln>
        </p:spPr>
      </p:pic>
      <p:pic>
        <p:nvPicPr>
          <p:cNvPr id="24" name="Picture 5"/>
          <p:cNvPicPr>
            <a:picLocks noChangeAspect="1" noChangeArrowheads="1"/>
          </p:cNvPicPr>
          <p:nvPr/>
        </p:nvPicPr>
        <p:blipFill>
          <a:blip r:embed="rId5"/>
          <a:srcRect/>
          <a:stretch>
            <a:fillRect/>
          </a:stretch>
        </p:blipFill>
        <p:spPr bwMode="auto">
          <a:xfrm>
            <a:off x="1904767" y="7558960"/>
            <a:ext cx="1968260" cy="1651537"/>
          </a:xfrm>
          <a:prstGeom prst="rect">
            <a:avLst/>
          </a:prstGeom>
          <a:noFill/>
          <a:ln w="12700">
            <a:noFill/>
            <a:miter lim="800000"/>
            <a:headEnd/>
            <a:tailEnd/>
          </a:ln>
        </p:spPr>
      </p:pic>
      <p:pic>
        <p:nvPicPr>
          <p:cNvPr id="25" name="Picture 6"/>
          <p:cNvPicPr>
            <a:picLocks noChangeAspect="1" noChangeArrowheads="1"/>
          </p:cNvPicPr>
          <p:nvPr/>
        </p:nvPicPr>
        <p:blipFill>
          <a:blip r:embed="rId6"/>
          <a:srcRect/>
          <a:stretch>
            <a:fillRect/>
          </a:stretch>
        </p:blipFill>
        <p:spPr bwMode="auto">
          <a:xfrm>
            <a:off x="1904768" y="5297624"/>
            <a:ext cx="1963498" cy="1651537"/>
          </a:xfrm>
          <a:prstGeom prst="rect">
            <a:avLst/>
          </a:prstGeom>
          <a:noFill/>
          <a:ln w="12700">
            <a:noFill/>
            <a:miter lim="800000"/>
            <a:headEnd/>
            <a:tailEnd/>
          </a:ln>
        </p:spPr>
      </p:pic>
      <p:pic>
        <p:nvPicPr>
          <p:cNvPr id="26" name="Picture 7"/>
          <p:cNvPicPr>
            <a:picLocks noChangeAspect="1" noChangeArrowheads="1"/>
          </p:cNvPicPr>
          <p:nvPr/>
        </p:nvPicPr>
        <p:blipFill>
          <a:blip r:embed="rId7"/>
          <a:srcRect/>
          <a:stretch>
            <a:fillRect/>
          </a:stretch>
        </p:blipFill>
        <p:spPr bwMode="auto">
          <a:xfrm>
            <a:off x="1904767" y="3036288"/>
            <a:ext cx="1968260" cy="1651537"/>
          </a:xfrm>
          <a:prstGeom prst="rect">
            <a:avLst/>
          </a:prstGeom>
          <a:noFill/>
          <a:ln w="12700">
            <a:noFill/>
            <a:miter lim="800000"/>
            <a:headEnd/>
            <a:tailEnd/>
          </a:ln>
        </p:spPr>
      </p:pic>
      <p:pic>
        <p:nvPicPr>
          <p:cNvPr id="27" name="Picture 8"/>
          <p:cNvPicPr>
            <a:picLocks noChangeAspect="1" noChangeArrowheads="1"/>
          </p:cNvPicPr>
          <p:nvPr/>
        </p:nvPicPr>
        <p:blipFill>
          <a:blip r:embed="rId8"/>
          <a:srcRect/>
          <a:stretch>
            <a:fillRect/>
          </a:stretch>
        </p:blipFill>
        <p:spPr bwMode="auto">
          <a:xfrm>
            <a:off x="5611128" y="7558960"/>
            <a:ext cx="1974609" cy="1651537"/>
          </a:xfrm>
          <a:prstGeom prst="rect">
            <a:avLst/>
          </a:prstGeom>
          <a:noFill/>
          <a:ln w="12700">
            <a:noFill/>
            <a:miter lim="800000"/>
            <a:headEnd/>
            <a:tailEnd/>
          </a:ln>
        </p:spPr>
      </p:pic>
      <p:pic>
        <p:nvPicPr>
          <p:cNvPr id="28" name="Picture 9"/>
          <p:cNvPicPr>
            <a:picLocks noChangeAspect="1" noChangeArrowheads="1"/>
          </p:cNvPicPr>
          <p:nvPr/>
        </p:nvPicPr>
        <p:blipFill>
          <a:blip r:embed="rId9"/>
          <a:srcRect/>
          <a:stretch>
            <a:fillRect/>
          </a:stretch>
        </p:blipFill>
        <p:spPr bwMode="auto">
          <a:xfrm>
            <a:off x="5612715" y="5297624"/>
            <a:ext cx="1968260" cy="1651537"/>
          </a:xfrm>
          <a:prstGeom prst="rect">
            <a:avLst/>
          </a:prstGeom>
          <a:noFill/>
          <a:ln w="12700">
            <a:noFill/>
            <a:miter lim="800000"/>
            <a:headEnd/>
            <a:tailEnd/>
          </a:ln>
        </p:spPr>
      </p:pic>
      <p:pic>
        <p:nvPicPr>
          <p:cNvPr id="29" name="Picture 10"/>
          <p:cNvPicPr>
            <a:picLocks noChangeAspect="1" noChangeArrowheads="1"/>
          </p:cNvPicPr>
          <p:nvPr/>
        </p:nvPicPr>
        <p:blipFill>
          <a:blip r:embed="rId10"/>
          <a:srcRect/>
          <a:stretch>
            <a:fillRect/>
          </a:stretch>
        </p:blipFill>
        <p:spPr bwMode="auto">
          <a:xfrm>
            <a:off x="5611128" y="3036288"/>
            <a:ext cx="1974609" cy="16515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cells</a:t>
            </a:r>
            <a:endParaRPr lang="en-US" dirty="0"/>
          </a:p>
        </p:txBody>
      </p:sp>
      <p:sp>
        <p:nvSpPr>
          <p:cNvPr id="19" name="Content Placeholder 18"/>
          <p:cNvSpPr>
            <a:spLocks noGrp="1"/>
          </p:cNvSpPr>
          <p:nvPr>
            <p:ph idx="1"/>
          </p:nvPr>
        </p:nvSpPr>
        <p:spPr>
          <a:xfrm>
            <a:off x="975242" y="1409313"/>
            <a:ext cx="7576356" cy="1514992"/>
          </a:xfrm>
        </p:spPr>
        <p:txBody>
          <a:bodyPr/>
          <a:lstStyle/>
          <a:p>
            <a:r>
              <a:rPr lang="en-US" dirty="0" smtClean="0">
                <a:solidFill>
                  <a:srgbClr val="1F497D"/>
                </a:solidFill>
              </a:rPr>
              <a:t>Anti-aliasing near cell edges</a:t>
            </a:r>
          </a:p>
          <a:p>
            <a:r>
              <a:rPr lang="en-US" dirty="0" smtClean="0">
                <a:solidFill>
                  <a:srgbClr val="1F497D"/>
                </a:solidFill>
              </a:rPr>
              <a:t>Requires overlap between cells </a:t>
            </a:r>
            <a:endParaRPr lang="en-US" dirty="0">
              <a:solidFill>
                <a:srgbClr val="1F497D"/>
              </a:solidFill>
            </a:endParaRPr>
          </a:p>
        </p:txBody>
      </p:sp>
      <p:pic>
        <p:nvPicPr>
          <p:cNvPr id="14" name="Picture 2"/>
          <p:cNvPicPr>
            <a:picLocks noChangeAspect="1" noChangeArrowheads="1"/>
          </p:cNvPicPr>
          <p:nvPr/>
        </p:nvPicPr>
        <p:blipFill>
          <a:blip r:embed="rId3"/>
          <a:srcRect/>
          <a:stretch>
            <a:fillRect/>
          </a:stretch>
        </p:blipFill>
        <p:spPr bwMode="auto">
          <a:xfrm>
            <a:off x="3708400" y="3403600"/>
            <a:ext cx="5435600" cy="5435600"/>
          </a:xfrm>
          <a:prstGeom prst="rect">
            <a:avLst/>
          </a:prstGeom>
          <a:noFill/>
          <a:ln w="12700">
            <a:noFill/>
            <a:miter lim="800000"/>
            <a:headEnd/>
            <a:tailEnd/>
          </a:ln>
        </p:spPr>
      </p:pic>
      <p:pic>
        <p:nvPicPr>
          <p:cNvPr id="15" name="Picture 3"/>
          <p:cNvPicPr>
            <a:picLocks noChangeAspect="1" noChangeArrowheads="1"/>
          </p:cNvPicPr>
          <p:nvPr/>
        </p:nvPicPr>
        <p:blipFill>
          <a:blip r:embed="rId4"/>
          <a:srcRect/>
          <a:stretch>
            <a:fillRect/>
          </a:stretch>
        </p:blipFill>
        <p:spPr bwMode="auto">
          <a:xfrm>
            <a:off x="4000500" y="3695700"/>
            <a:ext cx="4838700" cy="4838700"/>
          </a:xfrm>
          <a:prstGeom prst="rect">
            <a:avLst/>
          </a:prstGeom>
          <a:noFill/>
          <a:ln w="12700">
            <a:noFill/>
            <a:miter lim="800000"/>
            <a:headEnd/>
            <a:tailEnd/>
          </a:ln>
        </p:spPr>
      </p:pic>
      <p:grpSp>
        <p:nvGrpSpPr>
          <p:cNvPr id="16" name="Group 7"/>
          <p:cNvGrpSpPr>
            <a:grpSpLocks/>
          </p:cNvGrpSpPr>
          <p:nvPr/>
        </p:nvGrpSpPr>
        <p:grpSpPr bwMode="auto">
          <a:xfrm>
            <a:off x="3798426" y="6194271"/>
            <a:ext cx="342900" cy="342900"/>
            <a:chOff x="0" y="0"/>
            <a:chExt cx="216" cy="216"/>
          </a:xfrm>
          <a:effectLst>
            <a:outerShdw blurRad="38100" dist="12700" dir="2700000">
              <a:srgbClr val="000000">
                <a:alpha val="43000"/>
              </a:srgbClr>
            </a:outerShdw>
          </a:effectLst>
        </p:grpSpPr>
        <p:sp>
          <p:nvSpPr>
            <p:cNvPr id="17" name="Oval 8"/>
            <p:cNvSpPr>
              <a:spLocks/>
            </p:cNvSpPr>
            <p:nvPr/>
          </p:nvSpPr>
          <p:spPr bwMode="auto">
            <a:xfrm>
              <a:off x="0" y="0"/>
              <a:ext cx="216" cy="216"/>
            </a:xfrm>
            <a:prstGeom prst="ellipse">
              <a:avLst/>
            </a:prstGeom>
            <a:noFill/>
            <a:ln w="25400">
              <a:solidFill>
                <a:srgbClr val="D7454B"/>
              </a:solidFill>
              <a:prstDash val="solid"/>
              <a:round/>
              <a:headEnd type="none" w="med" len="med"/>
              <a:tailEnd type="none" w="med" len="med"/>
            </a:ln>
            <a:effectLst/>
          </p:spPr>
          <p:txBody>
            <a:bodyPr lIns="0" tIns="0" rIns="0" bIns="0">
              <a:prstTxWarp prst="textNoShape">
                <a:avLst/>
              </a:prstTxWarp>
            </a:bodyPr>
            <a:lstStyle/>
            <a:p>
              <a:endParaRPr lang="en-US"/>
            </a:p>
          </p:txBody>
        </p:sp>
        <p:sp>
          <p:nvSpPr>
            <p:cNvPr id="18" name="Oval 9"/>
            <p:cNvSpPr>
              <a:spLocks/>
            </p:cNvSpPr>
            <p:nvPr/>
          </p:nvSpPr>
          <p:spPr bwMode="auto">
            <a:xfrm>
              <a:off x="88" y="88"/>
              <a:ext cx="40" cy="40"/>
            </a:xfrm>
            <a:prstGeom prst="ellipse">
              <a:avLst/>
            </a:prstGeom>
            <a:solidFill>
              <a:srgbClr val="D7454B"/>
            </a:solidFill>
            <a:ln w="25400">
              <a:noFill/>
              <a:round/>
              <a:headEnd type="none" w="med" len="med"/>
              <a:tailEnd type="none" w="med" len="med"/>
            </a:ln>
            <a:effectLst/>
          </p:spPr>
          <p:txBody>
            <a:bodyPr lIns="0" tIns="0" rIns="0" bIns="0">
              <a:prstTxWarp prst="textNoShape">
                <a:avLst/>
              </a:prstTxWarp>
            </a:bodyPr>
            <a:lstStyle/>
            <a:p>
              <a:endParaRPr lang="en-US"/>
            </a:p>
          </p:txBody>
        </p:sp>
      </p:grpSp>
      <p:grpSp>
        <p:nvGrpSpPr>
          <p:cNvPr id="20" name="Group 7"/>
          <p:cNvGrpSpPr>
            <a:grpSpLocks/>
          </p:cNvGrpSpPr>
          <p:nvPr/>
        </p:nvGrpSpPr>
        <p:grpSpPr bwMode="auto">
          <a:xfrm>
            <a:off x="5402179" y="5566491"/>
            <a:ext cx="342900" cy="342900"/>
            <a:chOff x="0" y="0"/>
            <a:chExt cx="216" cy="216"/>
          </a:xfrm>
          <a:effectLst>
            <a:outerShdw blurRad="38100" dist="12700" dir="2700000">
              <a:srgbClr val="000000">
                <a:alpha val="43000"/>
              </a:srgbClr>
            </a:outerShdw>
          </a:effectLst>
        </p:grpSpPr>
        <p:sp>
          <p:nvSpPr>
            <p:cNvPr id="21" name="Oval 8"/>
            <p:cNvSpPr>
              <a:spLocks/>
            </p:cNvSpPr>
            <p:nvPr/>
          </p:nvSpPr>
          <p:spPr bwMode="auto">
            <a:xfrm>
              <a:off x="0" y="0"/>
              <a:ext cx="216" cy="216"/>
            </a:xfrm>
            <a:prstGeom prst="ellipse">
              <a:avLst/>
            </a:prstGeom>
            <a:noFill/>
            <a:ln w="25400">
              <a:solidFill>
                <a:srgbClr val="D7454B"/>
              </a:solidFill>
              <a:prstDash val="solid"/>
              <a:round/>
              <a:headEnd type="none" w="med" len="med"/>
              <a:tailEnd type="none" w="med" len="med"/>
            </a:ln>
            <a:effectLst/>
          </p:spPr>
          <p:txBody>
            <a:bodyPr lIns="0" tIns="0" rIns="0" bIns="0">
              <a:prstTxWarp prst="textNoShape">
                <a:avLst/>
              </a:prstTxWarp>
            </a:bodyPr>
            <a:lstStyle/>
            <a:p>
              <a:endParaRPr lang="en-US"/>
            </a:p>
          </p:txBody>
        </p:sp>
        <p:sp>
          <p:nvSpPr>
            <p:cNvPr id="22" name="Oval 9"/>
            <p:cNvSpPr>
              <a:spLocks/>
            </p:cNvSpPr>
            <p:nvPr/>
          </p:nvSpPr>
          <p:spPr bwMode="auto">
            <a:xfrm>
              <a:off x="88" y="88"/>
              <a:ext cx="40" cy="40"/>
            </a:xfrm>
            <a:prstGeom prst="ellipse">
              <a:avLst/>
            </a:prstGeom>
            <a:solidFill>
              <a:srgbClr val="D7454B"/>
            </a:solidFill>
            <a:ln w="25400">
              <a:noFill/>
              <a:round/>
              <a:headEnd type="none" w="med" len="med"/>
              <a:tailEnd type="none" w="med" len="med"/>
            </a:ln>
            <a:effectLst/>
          </p:spPr>
          <p:txBody>
            <a:bodyPr lIns="0" tIns="0" rIns="0" bIns="0">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Extended cells</a:t>
            </a:r>
            <a:endParaRPr lang="en-US" dirty="0"/>
          </a:p>
        </p:txBody>
      </p:sp>
      <p:sp>
        <p:nvSpPr>
          <p:cNvPr id="16" name="Content Placeholder 15"/>
          <p:cNvSpPr>
            <a:spLocks noGrp="1"/>
          </p:cNvSpPr>
          <p:nvPr>
            <p:ph idx="1"/>
          </p:nvPr>
        </p:nvSpPr>
        <p:spPr>
          <a:xfrm>
            <a:off x="975242" y="1409313"/>
            <a:ext cx="9833384" cy="757861"/>
          </a:xfrm>
        </p:spPr>
        <p:txBody>
          <a:bodyPr/>
          <a:lstStyle/>
          <a:p>
            <a:r>
              <a:rPr lang="en-US" dirty="0" smtClean="0">
                <a:solidFill>
                  <a:srgbClr val="1F497D"/>
                </a:solidFill>
              </a:rPr>
              <a:t>Lattice-clipping deals with extended cells </a:t>
            </a:r>
            <a:endParaRPr lang="en-US" dirty="0">
              <a:solidFill>
                <a:srgbClr val="1F497D"/>
              </a:solidFill>
            </a:endParaRPr>
          </a:p>
        </p:txBody>
      </p:sp>
      <p:grpSp>
        <p:nvGrpSpPr>
          <p:cNvPr id="17" name="Group 16"/>
          <p:cNvGrpSpPr/>
          <p:nvPr/>
        </p:nvGrpSpPr>
        <p:grpSpPr>
          <a:xfrm>
            <a:off x="1689100" y="7086600"/>
            <a:ext cx="9959975" cy="2225675"/>
            <a:chOff x="1689100" y="7086600"/>
            <a:chExt cx="9959975" cy="2225675"/>
          </a:xfrm>
        </p:grpSpPr>
        <p:pic>
          <p:nvPicPr>
            <p:cNvPr id="5" name="Picture 2"/>
            <p:cNvPicPr>
              <a:picLocks noChangeAspect="1" noChangeArrowheads="1"/>
            </p:cNvPicPr>
            <p:nvPr/>
          </p:nvPicPr>
          <p:blipFill>
            <a:blip r:embed="rId3"/>
            <a:srcRect/>
            <a:stretch>
              <a:fillRect/>
            </a:stretch>
          </p:blipFill>
          <p:spPr bwMode="auto">
            <a:xfrm>
              <a:off x="1689100" y="7086600"/>
              <a:ext cx="2543175" cy="2225675"/>
            </a:xfrm>
            <a:prstGeom prst="rect">
              <a:avLst/>
            </a:prstGeom>
            <a:noFill/>
            <a:ln w="12700">
              <a:noFill/>
              <a:miter lim="800000"/>
              <a:headEnd/>
              <a:tailEnd/>
            </a:ln>
          </p:spPr>
        </p:pic>
        <p:pic>
          <p:nvPicPr>
            <p:cNvPr id="8" name="Picture 5"/>
            <p:cNvPicPr>
              <a:picLocks noChangeAspect="1" noChangeArrowheads="1"/>
            </p:cNvPicPr>
            <p:nvPr/>
          </p:nvPicPr>
          <p:blipFill>
            <a:blip r:embed="rId4"/>
            <a:srcRect/>
            <a:stretch>
              <a:fillRect/>
            </a:stretch>
          </p:blipFill>
          <p:spPr bwMode="auto">
            <a:xfrm>
              <a:off x="5410200" y="7086600"/>
              <a:ext cx="2547938" cy="2225675"/>
            </a:xfrm>
            <a:prstGeom prst="rect">
              <a:avLst/>
            </a:prstGeom>
            <a:noFill/>
            <a:ln w="12700">
              <a:noFill/>
              <a:miter lim="800000"/>
              <a:headEnd/>
              <a:tailEnd/>
            </a:ln>
          </p:spPr>
        </p:pic>
        <p:pic>
          <p:nvPicPr>
            <p:cNvPr id="11" name="Picture 8"/>
            <p:cNvPicPr>
              <a:picLocks noChangeAspect="1" noChangeArrowheads="1"/>
            </p:cNvPicPr>
            <p:nvPr/>
          </p:nvPicPr>
          <p:blipFill>
            <a:blip r:embed="rId5"/>
            <a:srcRect/>
            <a:stretch>
              <a:fillRect/>
            </a:stretch>
          </p:blipFill>
          <p:spPr bwMode="auto">
            <a:xfrm>
              <a:off x="9105900" y="7086600"/>
              <a:ext cx="2543175" cy="2225675"/>
            </a:xfrm>
            <a:prstGeom prst="rect">
              <a:avLst/>
            </a:prstGeom>
            <a:noFill/>
            <a:ln w="12700">
              <a:noFill/>
              <a:miter lim="800000"/>
              <a:headEnd/>
              <a:tailEnd/>
            </a:ln>
          </p:spPr>
        </p:pic>
      </p:grpSp>
      <p:grpSp>
        <p:nvGrpSpPr>
          <p:cNvPr id="18" name="Group 17"/>
          <p:cNvGrpSpPr/>
          <p:nvPr/>
        </p:nvGrpSpPr>
        <p:grpSpPr>
          <a:xfrm>
            <a:off x="1689100" y="4914900"/>
            <a:ext cx="9959975" cy="2225675"/>
            <a:chOff x="1689100" y="4953000"/>
            <a:chExt cx="9959975" cy="2225675"/>
          </a:xfrm>
        </p:grpSpPr>
        <p:pic>
          <p:nvPicPr>
            <p:cNvPr id="6" name="Picture 3"/>
            <p:cNvPicPr>
              <a:picLocks noChangeAspect="1" noChangeArrowheads="1"/>
            </p:cNvPicPr>
            <p:nvPr/>
          </p:nvPicPr>
          <p:blipFill>
            <a:blip r:embed="rId6"/>
            <a:srcRect/>
            <a:stretch>
              <a:fillRect/>
            </a:stretch>
          </p:blipFill>
          <p:spPr bwMode="auto">
            <a:xfrm>
              <a:off x="1689100" y="4953000"/>
              <a:ext cx="2543175" cy="2225675"/>
            </a:xfrm>
            <a:prstGeom prst="rect">
              <a:avLst/>
            </a:prstGeom>
            <a:noFill/>
            <a:ln w="12700">
              <a:noFill/>
              <a:miter lim="800000"/>
              <a:headEnd/>
              <a:tailEnd/>
            </a:ln>
          </p:spPr>
        </p:pic>
        <p:pic>
          <p:nvPicPr>
            <p:cNvPr id="9" name="Picture 6"/>
            <p:cNvPicPr>
              <a:picLocks noChangeAspect="1" noChangeArrowheads="1"/>
            </p:cNvPicPr>
            <p:nvPr/>
          </p:nvPicPr>
          <p:blipFill>
            <a:blip r:embed="rId7"/>
            <a:srcRect/>
            <a:stretch>
              <a:fillRect/>
            </a:stretch>
          </p:blipFill>
          <p:spPr bwMode="auto">
            <a:xfrm>
              <a:off x="5410200" y="4953000"/>
              <a:ext cx="2547938" cy="2225675"/>
            </a:xfrm>
            <a:prstGeom prst="rect">
              <a:avLst/>
            </a:prstGeom>
            <a:noFill/>
            <a:ln w="12700">
              <a:noFill/>
              <a:miter lim="800000"/>
              <a:headEnd/>
              <a:tailEnd/>
            </a:ln>
          </p:spPr>
        </p:pic>
        <p:pic>
          <p:nvPicPr>
            <p:cNvPr id="12" name="Picture 9"/>
            <p:cNvPicPr>
              <a:picLocks noChangeAspect="1" noChangeArrowheads="1"/>
            </p:cNvPicPr>
            <p:nvPr/>
          </p:nvPicPr>
          <p:blipFill>
            <a:blip r:embed="rId8"/>
            <a:srcRect/>
            <a:stretch>
              <a:fillRect/>
            </a:stretch>
          </p:blipFill>
          <p:spPr bwMode="auto">
            <a:xfrm>
              <a:off x="9105900" y="4953000"/>
              <a:ext cx="2543175" cy="2225675"/>
            </a:xfrm>
            <a:prstGeom prst="rect">
              <a:avLst/>
            </a:prstGeom>
            <a:noFill/>
            <a:ln w="12700">
              <a:noFill/>
              <a:miter lim="800000"/>
              <a:headEnd/>
              <a:tailEnd/>
            </a:ln>
          </p:spPr>
        </p:pic>
      </p:grpSp>
      <p:grpSp>
        <p:nvGrpSpPr>
          <p:cNvPr id="19" name="Group 18"/>
          <p:cNvGrpSpPr/>
          <p:nvPr/>
        </p:nvGrpSpPr>
        <p:grpSpPr>
          <a:xfrm>
            <a:off x="1689100" y="2743200"/>
            <a:ext cx="9959975" cy="2225675"/>
            <a:chOff x="1689100" y="2743200"/>
            <a:chExt cx="9959975" cy="2225675"/>
          </a:xfrm>
        </p:grpSpPr>
        <p:pic>
          <p:nvPicPr>
            <p:cNvPr id="7" name="Picture 4"/>
            <p:cNvPicPr>
              <a:picLocks noChangeAspect="1" noChangeArrowheads="1"/>
            </p:cNvPicPr>
            <p:nvPr/>
          </p:nvPicPr>
          <p:blipFill>
            <a:blip r:embed="rId9"/>
            <a:srcRect/>
            <a:stretch>
              <a:fillRect/>
            </a:stretch>
          </p:blipFill>
          <p:spPr bwMode="auto">
            <a:xfrm>
              <a:off x="1689100" y="2743200"/>
              <a:ext cx="2543175" cy="2225675"/>
            </a:xfrm>
            <a:prstGeom prst="rect">
              <a:avLst/>
            </a:prstGeom>
            <a:noFill/>
            <a:ln w="12700">
              <a:noFill/>
              <a:miter lim="800000"/>
              <a:headEnd/>
              <a:tailEnd/>
            </a:ln>
          </p:spPr>
        </p:pic>
        <p:pic>
          <p:nvPicPr>
            <p:cNvPr id="10" name="Picture 7"/>
            <p:cNvPicPr>
              <a:picLocks noChangeAspect="1" noChangeArrowheads="1"/>
            </p:cNvPicPr>
            <p:nvPr/>
          </p:nvPicPr>
          <p:blipFill>
            <a:blip r:embed="rId10"/>
            <a:srcRect/>
            <a:stretch>
              <a:fillRect/>
            </a:stretch>
          </p:blipFill>
          <p:spPr bwMode="auto">
            <a:xfrm>
              <a:off x="5410200" y="2743200"/>
              <a:ext cx="2547938" cy="2225675"/>
            </a:xfrm>
            <a:prstGeom prst="rect">
              <a:avLst/>
            </a:prstGeom>
            <a:noFill/>
            <a:ln w="12700">
              <a:noFill/>
              <a:miter lim="800000"/>
              <a:headEnd/>
              <a:tailEnd/>
            </a:ln>
          </p:spPr>
        </p:pic>
        <p:pic>
          <p:nvPicPr>
            <p:cNvPr id="13" name="Picture 10"/>
            <p:cNvPicPr>
              <a:picLocks noChangeAspect="1" noChangeArrowheads="1"/>
            </p:cNvPicPr>
            <p:nvPr/>
          </p:nvPicPr>
          <p:blipFill>
            <a:blip r:embed="rId11"/>
            <a:srcRect/>
            <a:stretch>
              <a:fillRect/>
            </a:stretch>
          </p:blipFill>
          <p:spPr bwMode="auto">
            <a:xfrm>
              <a:off x="9105900" y="2743200"/>
              <a:ext cx="2543175" cy="2225675"/>
            </a:xfrm>
            <a:prstGeom prst="rect">
              <a:avLst/>
            </a:prstGeom>
            <a:noFill/>
            <a:ln w="12700">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contributions</a:t>
            </a:r>
            <a:endParaRPr lang="en-US" dirty="0"/>
          </a:p>
        </p:txBody>
      </p:sp>
      <p:sp>
        <p:nvSpPr>
          <p:cNvPr id="3" name="Content Placeholder 2"/>
          <p:cNvSpPr>
            <a:spLocks noGrp="1"/>
          </p:cNvSpPr>
          <p:nvPr>
            <p:ph idx="1"/>
          </p:nvPr>
        </p:nvSpPr>
        <p:spPr>
          <a:xfrm>
            <a:off x="975242" y="1409313"/>
            <a:ext cx="7898799" cy="7598708"/>
          </a:xfrm>
        </p:spPr>
        <p:txBody>
          <a:bodyPr/>
          <a:lstStyle/>
          <a:p>
            <a:r>
              <a:rPr lang="en-US" dirty="0" smtClean="0">
                <a:solidFill>
                  <a:srgbClr val="1F497D"/>
                </a:solidFill>
              </a:rPr>
              <a:t>Rich set of primitives</a:t>
            </a:r>
          </a:p>
          <a:p>
            <a:pPr lvl="1"/>
            <a:r>
              <a:rPr lang="en-US" dirty="0" smtClean="0">
                <a:solidFill>
                  <a:srgbClr val="1F497D"/>
                </a:solidFill>
              </a:rPr>
              <a:t>Multiple transparent layers</a:t>
            </a:r>
          </a:p>
          <a:p>
            <a:pPr lvl="1"/>
            <a:r>
              <a:rPr lang="en-US" dirty="0" smtClean="0">
                <a:solidFill>
                  <a:srgbClr val="1F497D"/>
                </a:solidFill>
              </a:rPr>
              <a:t>Both fills and strokes</a:t>
            </a:r>
          </a:p>
          <a:p>
            <a:pPr lvl="1"/>
            <a:r>
              <a:rPr lang="en-US" dirty="0" smtClean="0">
                <a:solidFill>
                  <a:srgbClr val="1F497D"/>
                </a:solidFill>
              </a:rPr>
              <a:t>Color gradients</a:t>
            </a:r>
          </a:p>
          <a:p>
            <a:pPr>
              <a:spcBef>
                <a:spcPts val="2600"/>
              </a:spcBef>
              <a:spcAft>
                <a:spcPts val="0"/>
              </a:spcAft>
            </a:pPr>
            <a:r>
              <a:rPr lang="en-US" dirty="0" smtClean="0">
                <a:solidFill>
                  <a:srgbClr val="1F497D"/>
                </a:solidFill>
              </a:rPr>
              <a:t>High-quality anti-aliasing</a:t>
            </a:r>
          </a:p>
          <a:p>
            <a:pPr lvl="1"/>
            <a:r>
              <a:rPr lang="en-US" dirty="0" smtClean="0">
                <a:solidFill>
                  <a:srgbClr val="1F497D"/>
                </a:solidFill>
              </a:rPr>
              <a:t>Fast distance to quadratics</a:t>
            </a:r>
          </a:p>
          <a:p>
            <a:pPr lvl="1"/>
            <a:r>
              <a:rPr lang="en-US" dirty="0" smtClean="0">
                <a:solidFill>
                  <a:srgbClr val="1F497D"/>
                </a:solidFill>
              </a:rPr>
              <a:t>Thin strokes</a:t>
            </a:r>
          </a:p>
          <a:p>
            <a:pPr lvl="1"/>
            <a:r>
              <a:rPr lang="en-US" dirty="0" smtClean="0">
                <a:solidFill>
                  <a:srgbClr val="1F497D"/>
                </a:solidFill>
              </a:rPr>
              <a:t>Single-pass super-sampling</a:t>
            </a:r>
          </a:p>
          <a:p>
            <a:pPr>
              <a:spcBef>
                <a:spcPts val="2600"/>
              </a:spcBef>
            </a:pPr>
            <a:r>
              <a:rPr lang="en-US" dirty="0" smtClean="0">
                <a:solidFill>
                  <a:srgbClr val="1F497D"/>
                </a:solidFill>
              </a:rPr>
              <a:t>Lattice-clipping algorithm</a:t>
            </a:r>
          </a:p>
          <a:p>
            <a:pPr lvl="1"/>
            <a:r>
              <a:rPr lang="en-US" dirty="0" smtClean="0">
                <a:solidFill>
                  <a:srgbClr val="1F497D"/>
                </a:solidFill>
              </a:rPr>
              <a:t>Linear time on input/output size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pic>
        <p:nvPicPr>
          <p:cNvPr id="7" name="Picture 4"/>
          <p:cNvPicPr>
            <a:picLocks noChangeAspect="1" noChangeArrowheads="1"/>
          </p:cNvPicPr>
          <p:nvPr/>
        </p:nvPicPr>
        <p:blipFill>
          <a:blip r:embed="rId3"/>
          <a:srcRect l="7854" r="6656"/>
          <a:stretch>
            <a:fillRect/>
          </a:stretch>
        </p:blipFill>
        <p:spPr bwMode="auto">
          <a:xfrm>
            <a:off x="9955239" y="5301166"/>
            <a:ext cx="2540000" cy="1840357"/>
          </a:xfrm>
          <a:prstGeom prst="rect">
            <a:avLst/>
          </a:prstGeom>
          <a:noFill/>
          <a:ln w="9525">
            <a:noFill/>
            <a:miter lim="800000"/>
            <a:headEnd/>
            <a:tailEnd/>
          </a:ln>
          <a:effectLst>
            <a:outerShdw blurRad="50800" dist="38100" dir="2700000">
              <a:srgbClr val="000000">
                <a:alpha val="43000"/>
              </a:srgbClr>
            </a:outerShdw>
          </a:effectLst>
        </p:spPr>
      </p:pic>
      <p:sp>
        <p:nvSpPr>
          <p:cNvPr id="8" name="Rectangle 5"/>
          <p:cNvSpPr>
            <a:spLocks/>
          </p:cNvSpPr>
          <p:nvPr/>
        </p:nvSpPr>
        <p:spPr bwMode="auto">
          <a:xfrm>
            <a:off x="8304449" y="8881987"/>
            <a:ext cx="3749537" cy="507831"/>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[Qin </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6 Italic" pitchFamily="-112" charset="0"/>
              </a:rPr>
              <a:t>et al.</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 </a:t>
            </a:r>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2006, 2008]</a:t>
            </a:r>
            <a:endPar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endParaRPr>
          </a:p>
        </p:txBody>
      </p:sp>
      <p:pic>
        <p:nvPicPr>
          <p:cNvPr id="9" name="Picture 6"/>
          <p:cNvPicPr>
            <a:picLocks noChangeAspect="1" noChangeArrowheads="1"/>
          </p:cNvPicPr>
          <p:nvPr/>
        </p:nvPicPr>
        <p:blipFill>
          <a:blip r:embed="rId4"/>
          <a:srcRect/>
          <a:stretch>
            <a:fillRect/>
          </a:stretch>
        </p:blipFill>
        <p:spPr bwMode="auto">
          <a:xfrm>
            <a:off x="8954275" y="1599053"/>
            <a:ext cx="2540000" cy="2550141"/>
          </a:xfrm>
          <a:prstGeom prst="rect">
            <a:avLst/>
          </a:prstGeom>
          <a:noFill/>
          <a:ln w="9525">
            <a:noFill/>
            <a:miter lim="800000"/>
            <a:headEnd/>
            <a:tailEnd/>
          </a:ln>
          <a:effectLst>
            <a:outerShdw blurRad="50800" dist="38100" dir="2700000">
              <a:srgbClr val="000000">
                <a:alpha val="43000"/>
              </a:srgbClr>
            </a:outerShdw>
          </a:effectLst>
        </p:spPr>
      </p:pic>
      <p:sp>
        <p:nvSpPr>
          <p:cNvPr id="10" name="Rectangle 7"/>
          <p:cNvSpPr>
            <a:spLocks/>
          </p:cNvSpPr>
          <p:nvPr/>
        </p:nvSpPr>
        <p:spPr bwMode="auto">
          <a:xfrm>
            <a:off x="8716962" y="4284164"/>
            <a:ext cx="2948283" cy="938718"/>
          </a:xfrm>
          <a:prstGeom prst="rect">
            <a:avLst/>
          </a:prstGeom>
          <a:noFill/>
          <a:ln w="12700">
            <a:noFill/>
            <a:miter lim="800000"/>
            <a:headEnd type="none" w="med" len="med"/>
            <a:tailEnd type="none" w="med" len="med"/>
          </a:ln>
        </p:spPr>
        <p:txBody>
          <a:bodyPr wrap="square" lIns="38100" tIns="38100" rIns="38100" bIns="38100">
            <a:prstTxWarp prst="textNoShape">
              <a:avLst/>
            </a:prstTxWarp>
            <a:spAutoFit/>
          </a:bodyPr>
          <a:lstStyle/>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Silhouette maps</a:t>
            </a:r>
          </a:p>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a:t>
            </a:r>
            <a:r>
              <a:rPr lang="en-US" sz="2800" dirty="0" err="1">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Sen</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 2004]</a:t>
            </a:r>
          </a:p>
        </p:txBody>
      </p:sp>
      <p:pic>
        <p:nvPicPr>
          <p:cNvPr id="11" name="Picture 8"/>
          <p:cNvPicPr>
            <a:picLocks noChangeAspect="1" noChangeArrowheads="1"/>
          </p:cNvPicPr>
          <p:nvPr/>
        </p:nvPicPr>
        <p:blipFill>
          <a:blip r:embed="rId5"/>
          <a:srcRect/>
          <a:stretch>
            <a:fillRect/>
          </a:stretch>
        </p:blipFill>
        <p:spPr bwMode="auto">
          <a:xfrm>
            <a:off x="744791" y="1581586"/>
            <a:ext cx="2540000" cy="2569195"/>
          </a:xfrm>
          <a:prstGeom prst="rect">
            <a:avLst/>
          </a:prstGeom>
          <a:noFill/>
          <a:ln w="9525">
            <a:noFill/>
            <a:miter lim="800000"/>
            <a:headEnd/>
            <a:tailEnd/>
          </a:ln>
          <a:effectLst>
            <a:outerShdw blurRad="50800" dist="38100" dir="2700000">
              <a:srgbClr val="000000">
                <a:alpha val="43000"/>
              </a:srgbClr>
            </a:outerShdw>
          </a:effectLst>
        </p:spPr>
      </p:pic>
      <p:sp>
        <p:nvSpPr>
          <p:cNvPr id="12" name="Rectangle 9"/>
          <p:cNvSpPr>
            <a:spLocks/>
          </p:cNvSpPr>
          <p:nvPr/>
        </p:nvSpPr>
        <p:spPr bwMode="auto">
          <a:xfrm>
            <a:off x="732885" y="4284164"/>
            <a:ext cx="2564598" cy="938718"/>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dirty="0" err="1"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Bixels</a:t>
            </a:r>
            <a:endPar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endParaRPr>
          </a:p>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a:t>
            </a:r>
            <a:r>
              <a:rPr lang="en-US" sz="2800" dirty="0" err="1"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Tumblin</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 </a:t>
            </a:r>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2004</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a:t>
            </a:r>
          </a:p>
        </p:txBody>
      </p:sp>
      <p:pic>
        <p:nvPicPr>
          <p:cNvPr id="13" name="Picture 10"/>
          <p:cNvPicPr>
            <a:picLocks noChangeAspect="1" noChangeArrowheads="1"/>
          </p:cNvPicPr>
          <p:nvPr/>
        </p:nvPicPr>
        <p:blipFill>
          <a:blip r:embed="rId6"/>
          <a:srcRect b="1199"/>
          <a:stretch>
            <a:fillRect/>
          </a:stretch>
        </p:blipFill>
        <p:spPr bwMode="auto">
          <a:xfrm>
            <a:off x="4894491" y="1368810"/>
            <a:ext cx="2540000" cy="2789911"/>
          </a:xfrm>
          <a:prstGeom prst="rect">
            <a:avLst/>
          </a:prstGeom>
          <a:noFill/>
          <a:ln w="9525">
            <a:noFill/>
            <a:miter lim="800000"/>
            <a:headEnd/>
            <a:tailEnd/>
          </a:ln>
          <a:effectLst>
            <a:outerShdw blurRad="50800" dist="38100" dir="2700000">
              <a:srgbClr val="000000">
                <a:alpha val="43000"/>
              </a:srgbClr>
            </a:outerShdw>
          </a:effectLst>
        </p:spPr>
      </p:pic>
      <p:sp>
        <p:nvSpPr>
          <p:cNvPr id="14" name="Rectangle 11"/>
          <p:cNvSpPr>
            <a:spLocks/>
          </p:cNvSpPr>
          <p:nvPr/>
        </p:nvSpPr>
        <p:spPr bwMode="auto">
          <a:xfrm>
            <a:off x="4199960" y="4284164"/>
            <a:ext cx="3928356" cy="938718"/>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Feature-based textures</a:t>
            </a:r>
          </a:p>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[Ramanarayanan </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2004]</a:t>
            </a:r>
          </a:p>
        </p:txBody>
      </p:sp>
      <p:pic>
        <p:nvPicPr>
          <p:cNvPr id="15" name="Picture 12"/>
          <p:cNvPicPr>
            <a:picLocks noChangeAspect="1" noChangeArrowheads="1"/>
          </p:cNvPicPr>
          <p:nvPr/>
        </p:nvPicPr>
        <p:blipFill>
          <a:blip r:embed="rId7"/>
          <a:srcRect l="27950" t="11797" r="35667" b="51146"/>
          <a:stretch>
            <a:fillRect/>
          </a:stretch>
        </p:blipFill>
        <p:spPr bwMode="auto">
          <a:xfrm>
            <a:off x="4313947" y="5602460"/>
            <a:ext cx="2540000" cy="2462807"/>
          </a:xfrm>
          <a:prstGeom prst="rect">
            <a:avLst/>
          </a:prstGeom>
          <a:noFill/>
          <a:ln w="9525">
            <a:noFill/>
            <a:miter lim="800000"/>
            <a:headEnd/>
            <a:tailEnd/>
          </a:ln>
          <a:effectLst>
            <a:outerShdw blurRad="50800" dist="38100" dir="2700000">
              <a:srgbClr val="000000">
                <a:alpha val="43000"/>
              </a:srgbClr>
            </a:outerShdw>
          </a:effectLst>
        </p:spPr>
      </p:pic>
      <p:sp>
        <p:nvSpPr>
          <p:cNvPr id="16" name="Rectangle 13"/>
          <p:cNvSpPr>
            <a:spLocks/>
          </p:cNvSpPr>
          <p:nvPr/>
        </p:nvSpPr>
        <p:spPr bwMode="auto">
          <a:xfrm>
            <a:off x="4208378" y="8228819"/>
            <a:ext cx="2751138" cy="508123"/>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[Ray </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6 Italic" pitchFamily="-112" charset="0"/>
              </a:rPr>
              <a:t>et al.</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 </a:t>
            </a:r>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2005</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a:t>
            </a:r>
          </a:p>
        </p:txBody>
      </p:sp>
      <p:pic>
        <p:nvPicPr>
          <p:cNvPr id="17" name="Picture 14"/>
          <p:cNvPicPr>
            <a:picLocks noChangeAspect="1" noChangeArrowheads="1"/>
          </p:cNvPicPr>
          <p:nvPr/>
        </p:nvPicPr>
        <p:blipFill>
          <a:blip r:embed="rId8"/>
          <a:srcRect/>
          <a:stretch>
            <a:fillRect/>
          </a:stretch>
        </p:blipFill>
        <p:spPr bwMode="auto">
          <a:xfrm>
            <a:off x="744791" y="5546884"/>
            <a:ext cx="2540000" cy="2519971"/>
          </a:xfrm>
          <a:prstGeom prst="rect">
            <a:avLst/>
          </a:prstGeom>
          <a:noFill/>
          <a:ln w="9525">
            <a:noFill/>
            <a:miter lim="800000"/>
            <a:headEnd/>
            <a:tailEnd/>
          </a:ln>
          <a:effectLst>
            <a:outerShdw blurRad="50800" dist="38100" dir="2700000">
              <a:srgbClr val="000000">
                <a:alpha val="43000"/>
              </a:srgbClr>
            </a:outerShdw>
          </a:effectLst>
        </p:spPr>
      </p:pic>
      <p:sp>
        <p:nvSpPr>
          <p:cNvPr id="18" name="Rectangle 15"/>
          <p:cNvSpPr>
            <a:spLocks/>
          </p:cNvSpPr>
          <p:nvPr/>
        </p:nvSpPr>
        <p:spPr bwMode="auto">
          <a:xfrm>
            <a:off x="941641" y="8228819"/>
            <a:ext cx="2145920" cy="938718"/>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dirty="0" err="1"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Pinchmaps</a:t>
            </a:r>
            <a:endPar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endParaRPr>
          </a:p>
          <a:p>
            <a:r>
              <a:rPr lang="en-US" sz="2800" dirty="0" smtClean="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[Tarini</a:t>
            </a:r>
            <a:r>
              <a:rPr lang="en-US" sz="2800" dirty="0">
                <a:solidFill>
                  <a:srgbClr val="1F497D"/>
                </a:solidFill>
                <a:effectLst>
                  <a:outerShdw blurRad="50800" dist="25400" dir="2700000" algn="tl" rotWithShape="0">
                    <a:prstClr val="black">
                      <a:alpha val="30000"/>
                    </a:prstClr>
                  </a:outerShdw>
                </a:effectLst>
                <a:latin typeface="Frutiger LT Std 55 Roman"/>
                <a:cs typeface="Frutiger LT Std 55 Roman"/>
                <a:sym typeface="Frutiger LT Std 55 Roman" pitchFamily="-112" charset="0"/>
              </a:rPr>
              <a:t> 2005]</a:t>
            </a:r>
          </a:p>
        </p:txBody>
      </p:sp>
      <p:pic>
        <p:nvPicPr>
          <p:cNvPr id="19" name="Picture 18" descr="qin08.jpg"/>
          <p:cNvPicPr>
            <a:picLocks noChangeAspect="1"/>
          </p:cNvPicPr>
          <p:nvPr/>
        </p:nvPicPr>
        <p:blipFill>
          <a:blip r:embed="rId9"/>
          <a:stretch>
            <a:fillRect/>
          </a:stretch>
        </p:blipFill>
        <p:spPr>
          <a:xfrm>
            <a:off x="7817916" y="6277725"/>
            <a:ext cx="2681315" cy="2477075"/>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975242" y="1409313"/>
            <a:ext cx="8386112" cy="4529150"/>
          </a:xfrm>
        </p:spPr>
        <p:txBody>
          <a:bodyPr/>
          <a:lstStyle/>
          <a:p>
            <a:r>
              <a:rPr lang="en-US" dirty="0" smtClean="0">
                <a:solidFill>
                  <a:srgbClr val="1F497D"/>
                </a:solidFill>
              </a:rPr>
              <a:t>Focus on encoding stage</a:t>
            </a:r>
          </a:p>
          <a:p>
            <a:pPr lvl="1"/>
            <a:r>
              <a:rPr lang="en-US" dirty="0" smtClean="0">
                <a:solidFill>
                  <a:srgbClr val="1F497D"/>
                </a:solidFill>
              </a:rPr>
              <a:t>Parallel implementation on CPU</a:t>
            </a:r>
          </a:p>
          <a:p>
            <a:pPr lvl="1"/>
            <a:r>
              <a:rPr lang="en-US" dirty="0" smtClean="0">
                <a:solidFill>
                  <a:srgbClr val="1F497D"/>
                </a:solidFill>
              </a:rPr>
              <a:t>GPU implementation?</a:t>
            </a:r>
          </a:p>
          <a:p>
            <a:pPr lvl="1"/>
            <a:r>
              <a:rPr lang="en-US" dirty="0" smtClean="0">
                <a:solidFill>
                  <a:srgbClr val="1F497D"/>
                </a:solidFill>
                <a:sym typeface="Wingdings"/>
              </a:rPr>
              <a:t>Fast enough for dynamic content?</a:t>
            </a:r>
            <a:endParaRPr lang="en-US" dirty="0" smtClean="0">
              <a:solidFill>
                <a:srgbClr val="1F497D"/>
              </a:solidFill>
            </a:endParaRPr>
          </a:p>
          <a:p>
            <a:pPr>
              <a:spcBef>
                <a:spcPts val="2600"/>
              </a:spcBef>
            </a:pPr>
            <a:r>
              <a:rPr lang="en-US" dirty="0" smtClean="0">
                <a:solidFill>
                  <a:srgbClr val="1F497D"/>
                </a:solidFill>
              </a:rPr>
              <a:t>Support for blur</a:t>
            </a:r>
          </a:p>
          <a:p>
            <a:pPr lvl="1"/>
            <a:r>
              <a:rPr lang="en-US" dirty="0" smtClean="0">
                <a:solidFill>
                  <a:srgbClr val="1F497D"/>
                </a:solidFill>
              </a:rPr>
              <a:t>Additional rendering passes?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results</a:t>
            </a:r>
            <a:endParaRPr lang="en-US" dirty="0"/>
          </a:p>
        </p:txBody>
      </p:sp>
      <p:pic>
        <p:nvPicPr>
          <p:cNvPr id="4" name="ravg-end.mov">
            <a:hlinkClick r:id="" action="ppaction://media"/>
          </p:cNvPr>
          <p:cNvPicPr/>
          <p:nvPr>
            <a:videoFile r:link="rId1"/>
          </p:nvPr>
        </p:nvPicPr>
        <p:blipFill>
          <a:blip r:embed="rId4"/>
          <a:stretch>
            <a:fillRect/>
          </a:stretch>
        </p:blipFill>
        <p:spPr>
          <a:xfrm>
            <a:off x="2437606" y="1830387"/>
            <a:ext cx="8128000" cy="609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6" name="Picture 5" descr="boston.png"/>
          <p:cNvPicPr>
            <a:picLocks noChangeAspect="1"/>
          </p:cNvPicPr>
          <p:nvPr/>
        </p:nvPicPr>
        <p:blipFill>
          <a:blip r:embed="rId3"/>
          <a:stretch>
            <a:fillRect/>
          </a:stretch>
        </p:blipFill>
        <p:spPr>
          <a:xfrm>
            <a:off x="5264641" y="3869838"/>
            <a:ext cx="7556606" cy="5680371"/>
          </a:xfrm>
          <a:prstGeom prst="rect">
            <a:avLst/>
          </a:prstGeom>
        </p:spPr>
      </p:pic>
      <p:pic>
        <p:nvPicPr>
          <p:cNvPr id="8" name="Picture 7" descr="eye.png"/>
          <p:cNvPicPr>
            <a:picLocks noChangeAspect="1"/>
          </p:cNvPicPr>
          <p:nvPr/>
        </p:nvPicPr>
        <p:blipFill>
          <a:blip r:embed="rId4"/>
          <a:stretch>
            <a:fillRect/>
          </a:stretch>
        </p:blipFill>
        <p:spPr>
          <a:xfrm>
            <a:off x="330808" y="1584306"/>
            <a:ext cx="8126413" cy="6096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2"/>
          <a:srcRect/>
          <a:stretch>
            <a:fillRect/>
          </a:stretch>
        </p:blipFill>
        <p:spPr bwMode="auto">
          <a:xfrm>
            <a:off x="6971449" y="3587232"/>
            <a:ext cx="3415883" cy="3176034"/>
          </a:xfrm>
          <a:prstGeom prst="rect">
            <a:avLst/>
          </a:prstGeom>
          <a:noFill/>
          <a:ln w="12700">
            <a:noFill/>
            <a:miter lim="800000"/>
            <a:headEnd/>
            <a:tailEnd/>
          </a:ln>
        </p:spPr>
      </p:pic>
      <p:pic>
        <p:nvPicPr>
          <p:cNvPr id="70658" name="Picture 2"/>
          <p:cNvPicPr>
            <a:picLocks noChangeAspect="1" noChangeArrowheads="1"/>
          </p:cNvPicPr>
          <p:nvPr/>
        </p:nvPicPr>
        <p:blipFill>
          <a:blip r:embed="rId3"/>
          <a:srcRect/>
          <a:stretch>
            <a:fillRect/>
          </a:stretch>
        </p:blipFill>
        <p:spPr bwMode="auto">
          <a:xfrm>
            <a:off x="838098" y="3587232"/>
            <a:ext cx="3415883" cy="3176034"/>
          </a:xfrm>
          <a:prstGeom prst="rect">
            <a:avLst/>
          </a:prstGeom>
          <a:noFill/>
          <a:ln w="12700">
            <a:noFill/>
            <a:miter lim="800000"/>
            <a:headEnd/>
            <a:tailEnd/>
          </a:ln>
        </p:spPr>
      </p:pic>
      <p:sp>
        <p:nvSpPr>
          <p:cNvPr id="70659" name="Rectangle 3"/>
          <p:cNvSpPr>
            <a:spLocks noGrp="1" noChangeArrowheads="1"/>
          </p:cNvSpPr>
          <p:nvPr>
            <p:ph type="title"/>
          </p:nvPr>
        </p:nvSpPr>
        <p:spPr>
          <a:ln/>
        </p:spPr>
        <p:txBody>
          <a:bodyPr/>
          <a:lstStyle/>
          <a:p>
            <a:r>
              <a:rPr lang="en-US"/>
              <a:t>Color gradients</a:t>
            </a:r>
          </a:p>
        </p:txBody>
      </p:sp>
      <p:sp>
        <p:nvSpPr>
          <p:cNvPr id="70660" name="Rectangle 4"/>
          <p:cNvSpPr>
            <a:spLocks noGrp="1" noChangeArrowheads="1"/>
          </p:cNvSpPr>
          <p:nvPr>
            <p:ph type="body" idx="1"/>
          </p:nvPr>
        </p:nvSpPr>
        <p:spPr>
          <a:xfrm>
            <a:off x="554393" y="1465931"/>
            <a:ext cx="11212732" cy="6878767"/>
          </a:xfrm>
          <a:noFill/>
          <a:ln w="9525">
            <a:noFill/>
            <a:miter lim="800000"/>
            <a:headEnd/>
            <a:tailEnd/>
          </a:ln>
          <a:effectLst/>
        </p:spPr>
        <p:txBody>
          <a:bodyPr vert="horz" wrap="square" lIns="125692" tIns="62846" rIns="125692" bIns="62846" numCol="1" anchor="t" anchorCtr="0" compatLnSpc="1">
            <a:prstTxWarp prst="textNoShape">
              <a:avLst/>
            </a:prstTxWarp>
            <a:spAutoFit/>
          </a:bodyPr>
          <a:lstStyle/>
          <a:p>
            <a:pPr marL="901700">
              <a:lnSpc>
                <a:spcPct val="130000"/>
              </a:lnSpc>
              <a:buSzPct val="80000"/>
            </a:pPr>
            <a:r>
              <a:rPr lang="en-US" sz="2700" dirty="0" smtClean="0">
                <a:solidFill>
                  <a:schemeClr val="tx2"/>
                </a:solidFill>
              </a:rPr>
              <a:t>Mapping                      from global to gradient coordinates</a:t>
            </a:r>
          </a:p>
          <a:p>
            <a:pPr marL="901700">
              <a:lnSpc>
                <a:spcPct val="130000"/>
              </a:lnSpc>
              <a:buSzPct val="80000"/>
            </a:pPr>
            <a:r>
              <a:rPr lang="en-US" sz="2700" dirty="0" smtClean="0">
                <a:solidFill>
                  <a:schemeClr val="tx2"/>
                </a:solidFill>
              </a:rPr>
              <a:t>Linear or radial mappings                    from gradient coordinates</a:t>
            </a:r>
          </a:p>
          <a:p>
            <a:pPr marL="901700">
              <a:lnSpc>
                <a:spcPct val="130000"/>
              </a:lnSpc>
            </a:pPr>
            <a:endParaRPr lang="en-US" sz="2700" dirty="0" smtClean="0">
              <a:solidFill>
                <a:schemeClr val="tx2"/>
              </a:solidFill>
            </a:endParaRPr>
          </a:p>
          <a:p>
            <a:pPr marL="901700">
              <a:lnSpc>
                <a:spcPct val="130000"/>
              </a:lnSpc>
            </a:pPr>
            <a:endParaRPr lang="en-US" sz="2700" dirty="0" smtClean="0">
              <a:solidFill>
                <a:schemeClr val="tx2"/>
              </a:solidFill>
            </a:endParaRPr>
          </a:p>
          <a:p>
            <a:pPr marL="901700">
              <a:lnSpc>
                <a:spcPct val="130000"/>
              </a:lnSpc>
            </a:pPr>
            <a:endParaRPr lang="en-US" sz="2700" dirty="0" smtClean="0">
              <a:solidFill>
                <a:schemeClr val="tx2"/>
              </a:solidFill>
            </a:endParaRPr>
          </a:p>
          <a:p>
            <a:pPr marL="901700">
              <a:lnSpc>
                <a:spcPct val="130000"/>
              </a:lnSpc>
            </a:pPr>
            <a:endParaRPr lang="en-US" sz="2700" dirty="0" smtClean="0">
              <a:solidFill>
                <a:schemeClr val="tx2"/>
              </a:solidFill>
            </a:endParaRPr>
          </a:p>
          <a:p>
            <a:pPr marL="901700">
              <a:lnSpc>
                <a:spcPct val="130000"/>
              </a:lnSpc>
            </a:pPr>
            <a:endParaRPr lang="en-US" sz="2700" dirty="0" smtClean="0">
              <a:solidFill>
                <a:schemeClr val="tx2"/>
              </a:solidFill>
            </a:endParaRPr>
          </a:p>
          <a:p>
            <a:pPr marL="901700">
              <a:lnSpc>
                <a:spcPct val="130000"/>
              </a:lnSpc>
              <a:buNone/>
            </a:pPr>
            <a:endParaRPr lang="en-US" sz="2700" dirty="0" smtClean="0">
              <a:solidFill>
                <a:schemeClr val="tx2"/>
              </a:solidFill>
            </a:endParaRPr>
          </a:p>
          <a:p>
            <a:pPr marL="901700">
              <a:lnSpc>
                <a:spcPct val="130000"/>
              </a:lnSpc>
              <a:buNone/>
            </a:pPr>
            <a:endParaRPr lang="en-US" sz="2700" dirty="0" smtClean="0">
              <a:solidFill>
                <a:schemeClr val="tx2"/>
              </a:solidFill>
            </a:endParaRPr>
          </a:p>
          <a:p>
            <a:pPr marL="901700">
              <a:lnSpc>
                <a:spcPct val="130000"/>
              </a:lnSpc>
              <a:buSzPct val="80000"/>
            </a:pPr>
            <a:r>
              <a:rPr lang="en-US" sz="2700" dirty="0" smtClean="0">
                <a:solidFill>
                  <a:schemeClr val="tx2"/>
                </a:solidFill>
              </a:rPr>
              <a:t>Wrapping functions (repeat, mirror, clamp)</a:t>
            </a:r>
          </a:p>
          <a:p>
            <a:pPr marL="901700">
              <a:lnSpc>
                <a:spcPct val="130000"/>
              </a:lnSpc>
              <a:buSzPct val="80000"/>
            </a:pPr>
            <a:r>
              <a:rPr lang="en-US" sz="2700" dirty="0" smtClean="0">
                <a:solidFill>
                  <a:schemeClr val="tx2"/>
                </a:solidFill>
              </a:rPr>
              <a:t>Linear by parts color ramp </a:t>
            </a:r>
          </a:p>
        </p:txBody>
      </p:sp>
      <p:pic>
        <p:nvPicPr>
          <p:cNvPr id="70661" name="Picture 5"/>
          <p:cNvPicPr>
            <a:picLocks noChangeAspect="1" noChangeArrowheads="1"/>
          </p:cNvPicPr>
          <p:nvPr/>
        </p:nvPicPr>
        <p:blipFill>
          <a:blip r:embed="rId4"/>
          <a:srcRect/>
          <a:stretch>
            <a:fillRect/>
          </a:stretch>
        </p:blipFill>
        <p:spPr bwMode="auto">
          <a:xfrm rot="-5400000">
            <a:off x="5684487" y="7787315"/>
            <a:ext cx="381124" cy="1904768"/>
          </a:xfrm>
          <a:prstGeom prst="rect">
            <a:avLst/>
          </a:prstGeom>
          <a:noFill/>
          <a:ln w="12700">
            <a:noFill/>
            <a:miter lim="800000"/>
            <a:headEnd/>
            <a:tailEnd/>
          </a:ln>
        </p:spPr>
      </p:pic>
      <p:pic>
        <p:nvPicPr>
          <p:cNvPr id="70662" name="Picture 6"/>
          <p:cNvPicPr>
            <a:picLocks noChangeAspect="1" noChangeArrowheads="1"/>
          </p:cNvPicPr>
          <p:nvPr/>
        </p:nvPicPr>
        <p:blipFill>
          <a:blip r:embed="rId5"/>
          <a:srcRect/>
          <a:stretch>
            <a:fillRect/>
          </a:stretch>
        </p:blipFill>
        <p:spPr bwMode="auto">
          <a:xfrm>
            <a:off x="10299562" y="1709039"/>
            <a:ext cx="1206353" cy="343012"/>
          </a:xfrm>
          <a:prstGeom prst="rect">
            <a:avLst/>
          </a:prstGeom>
          <a:noFill/>
          <a:ln w="12700">
            <a:noFill/>
            <a:miter lim="800000"/>
            <a:headEnd/>
            <a:tailEnd/>
          </a:ln>
        </p:spPr>
      </p:pic>
      <p:pic>
        <p:nvPicPr>
          <p:cNvPr id="70663" name="Picture 7"/>
          <p:cNvPicPr>
            <a:picLocks noChangeAspect="1" noChangeArrowheads="1"/>
          </p:cNvPicPr>
          <p:nvPr/>
        </p:nvPicPr>
        <p:blipFill>
          <a:blip r:embed="rId6"/>
          <a:srcRect/>
          <a:stretch>
            <a:fillRect/>
          </a:stretch>
        </p:blipFill>
        <p:spPr bwMode="auto">
          <a:xfrm>
            <a:off x="1219051" y="3396671"/>
            <a:ext cx="279366" cy="266787"/>
          </a:xfrm>
          <a:prstGeom prst="rect">
            <a:avLst/>
          </a:prstGeom>
          <a:noFill/>
          <a:ln w="12700">
            <a:noFill/>
            <a:miter lim="800000"/>
            <a:headEnd/>
            <a:tailEnd/>
          </a:ln>
        </p:spPr>
      </p:pic>
      <p:pic>
        <p:nvPicPr>
          <p:cNvPr id="70664" name="Picture 8"/>
          <p:cNvPicPr>
            <a:picLocks noChangeAspect="1" noChangeArrowheads="1"/>
          </p:cNvPicPr>
          <p:nvPr/>
        </p:nvPicPr>
        <p:blipFill>
          <a:blip r:embed="rId7"/>
          <a:srcRect/>
          <a:stretch>
            <a:fillRect/>
          </a:stretch>
        </p:blipFill>
        <p:spPr bwMode="auto">
          <a:xfrm>
            <a:off x="4126996" y="5442036"/>
            <a:ext cx="304763" cy="266787"/>
          </a:xfrm>
          <a:prstGeom prst="rect">
            <a:avLst/>
          </a:prstGeom>
          <a:noFill/>
          <a:ln w="12700">
            <a:noFill/>
            <a:miter lim="800000"/>
            <a:headEnd/>
            <a:tailEnd/>
          </a:ln>
        </p:spPr>
      </p:pic>
      <p:pic>
        <p:nvPicPr>
          <p:cNvPr id="70665" name="Picture 9"/>
          <p:cNvPicPr>
            <a:picLocks noChangeAspect="1" noChangeArrowheads="1"/>
          </p:cNvPicPr>
          <p:nvPr/>
        </p:nvPicPr>
        <p:blipFill>
          <a:blip r:embed="rId8"/>
          <a:srcRect/>
          <a:stretch>
            <a:fillRect/>
          </a:stretch>
        </p:blipFill>
        <p:spPr bwMode="auto">
          <a:xfrm>
            <a:off x="1993657" y="4247848"/>
            <a:ext cx="304763" cy="266787"/>
          </a:xfrm>
          <a:prstGeom prst="rect">
            <a:avLst/>
          </a:prstGeom>
          <a:noFill/>
          <a:ln w="12700">
            <a:noFill/>
            <a:miter lim="800000"/>
            <a:headEnd/>
            <a:tailEnd/>
          </a:ln>
        </p:spPr>
      </p:pic>
      <p:pic>
        <p:nvPicPr>
          <p:cNvPr id="70666" name="Picture 10"/>
          <p:cNvPicPr>
            <a:picLocks noChangeAspect="1" noChangeArrowheads="1"/>
          </p:cNvPicPr>
          <p:nvPr/>
        </p:nvPicPr>
        <p:blipFill>
          <a:blip r:embed="rId9"/>
          <a:srcRect/>
          <a:stretch>
            <a:fillRect/>
          </a:stretch>
        </p:blipFill>
        <p:spPr bwMode="auto">
          <a:xfrm>
            <a:off x="2704770" y="5454740"/>
            <a:ext cx="126985" cy="241379"/>
          </a:xfrm>
          <a:prstGeom prst="rect">
            <a:avLst/>
          </a:prstGeom>
          <a:noFill/>
          <a:ln w="12700">
            <a:noFill/>
            <a:miter lim="800000"/>
            <a:headEnd/>
            <a:tailEnd/>
          </a:ln>
        </p:spPr>
      </p:pic>
      <p:pic>
        <p:nvPicPr>
          <p:cNvPr id="70667" name="Picture 11"/>
          <p:cNvPicPr>
            <a:picLocks noChangeAspect="1" noChangeArrowheads="1"/>
          </p:cNvPicPr>
          <p:nvPr/>
        </p:nvPicPr>
        <p:blipFill>
          <a:blip r:embed="rId10"/>
          <a:srcRect/>
          <a:stretch>
            <a:fillRect/>
          </a:stretch>
        </p:blipFill>
        <p:spPr bwMode="auto">
          <a:xfrm>
            <a:off x="2082546" y="5442036"/>
            <a:ext cx="406350" cy="266787"/>
          </a:xfrm>
          <a:prstGeom prst="rect">
            <a:avLst/>
          </a:prstGeom>
          <a:noFill/>
          <a:ln w="12700">
            <a:noFill/>
            <a:miter lim="800000"/>
            <a:headEnd/>
            <a:tailEnd/>
          </a:ln>
        </p:spPr>
      </p:pic>
      <p:pic>
        <p:nvPicPr>
          <p:cNvPr id="70668" name="Picture 12"/>
          <p:cNvPicPr>
            <a:picLocks noChangeAspect="1" noChangeArrowheads="1"/>
          </p:cNvPicPr>
          <p:nvPr/>
        </p:nvPicPr>
        <p:blipFill>
          <a:blip r:embed="rId11"/>
          <a:srcRect/>
          <a:stretch>
            <a:fillRect/>
          </a:stretch>
        </p:blipFill>
        <p:spPr bwMode="auto">
          <a:xfrm>
            <a:off x="4304775" y="4641676"/>
            <a:ext cx="1536512" cy="381124"/>
          </a:xfrm>
          <a:prstGeom prst="rect">
            <a:avLst/>
          </a:prstGeom>
          <a:noFill/>
          <a:ln w="12700">
            <a:noFill/>
            <a:miter lim="800000"/>
            <a:headEnd/>
            <a:tailEnd/>
          </a:ln>
        </p:spPr>
      </p:pic>
      <p:pic>
        <p:nvPicPr>
          <p:cNvPr id="70669" name="Picture 13"/>
          <p:cNvPicPr>
            <a:picLocks noChangeAspect="1" noChangeArrowheads="1"/>
          </p:cNvPicPr>
          <p:nvPr/>
        </p:nvPicPr>
        <p:blipFill>
          <a:blip r:embed="rId7"/>
          <a:srcRect/>
          <a:stretch>
            <a:fillRect/>
          </a:stretch>
        </p:blipFill>
        <p:spPr bwMode="auto">
          <a:xfrm>
            <a:off x="10234951" y="5442036"/>
            <a:ext cx="304763" cy="266787"/>
          </a:xfrm>
          <a:prstGeom prst="rect">
            <a:avLst/>
          </a:prstGeom>
          <a:noFill/>
          <a:ln w="12700">
            <a:noFill/>
            <a:miter lim="800000"/>
            <a:headEnd/>
            <a:tailEnd/>
          </a:ln>
        </p:spPr>
      </p:pic>
      <p:pic>
        <p:nvPicPr>
          <p:cNvPr id="70670" name="Picture 14"/>
          <p:cNvPicPr>
            <a:picLocks noChangeAspect="1" noChangeArrowheads="1"/>
          </p:cNvPicPr>
          <p:nvPr/>
        </p:nvPicPr>
        <p:blipFill>
          <a:blip r:embed="rId6"/>
          <a:srcRect/>
          <a:stretch>
            <a:fillRect/>
          </a:stretch>
        </p:blipFill>
        <p:spPr bwMode="auto">
          <a:xfrm>
            <a:off x="7352403" y="3396671"/>
            <a:ext cx="279366" cy="266787"/>
          </a:xfrm>
          <a:prstGeom prst="rect">
            <a:avLst/>
          </a:prstGeom>
          <a:noFill/>
          <a:ln w="12700">
            <a:noFill/>
            <a:miter lim="800000"/>
            <a:headEnd/>
            <a:tailEnd/>
          </a:ln>
        </p:spPr>
      </p:pic>
      <p:pic>
        <p:nvPicPr>
          <p:cNvPr id="70671" name="Picture 15"/>
          <p:cNvPicPr>
            <a:picLocks noChangeAspect="1" noChangeArrowheads="1"/>
          </p:cNvPicPr>
          <p:nvPr/>
        </p:nvPicPr>
        <p:blipFill>
          <a:blip r:embed="rId8"/>
          <a:srcRect/>
          <a:stretch>
            <a:fillRect/>
          </a:stretch>
        </p:blipFill>
        <p:spPr bwMode="auto">
          <a:xfrm>
            <a:off x="8152405" y="4247848"/>
            <a:ext cx="304763" cy="266787"/>
          </a:xfrm>
          <a:prstGeom prst="rect">
            <a:avLst/>
          </a:prstGeom>
          <a:noFill/>
          <a:ln w="12700">
            <a:noFill/>
            <a:miter lim="800000"/>
            <a:headEnd/>
            <a:tailEnd/>
          </a:ln>
        </p:spPr>
      </p:pic>
      <p:pic>
        <p:nvPicPr>
          <p:cNvPr id="70672" name="Picture 16"/>
          <p:cNvPicPr>
            <a:picLocks noChangeAspect="1" noChangeArrowheads="1"/>
          </p:cNvPicPr>
          <p:nvPr/>
        </p:nvPicPr>
        <p:blipFill>
          <a:blip r:embed="rId12"/>
          <a:srcRect/>
          <a:stretch>
            <a:fillRect/>
          </a:stretch>
        </p:blipFill>
        <p:spPr bwMode="auto">
          <a:xfrm>
            <a:off x="8825423" y="4324072"/>
            <a:ext cx="152381" cy="241379"/>
          </a:xfrm>
          <a:prstGeom prst="rect">
            <a:avLst/>
          </a:prstGeom>
          <a:noFill/>
          <a:ln w="12700">
            <a:noFill/>
            <a:miter lim="800000"/>
            <a:headEnd/>
            <a:tailEnd/>
          </a:ln>
        </p:spPr>
      </p:pic>
      <p:pic>
        <p:nvPicPr>
          <p:cNvPr id="70673" name="Picture 17"/>
          <p:cNvPicPr>
            <a:picLocks noChangeAspect="1" noChangeArrowheads="1"/>
          </p:cNvPicPr>
          <p:nvPr/>
        </p:nvPicPr>
        <p:blipFill>
          <a:blip r:embed="rId13"/>
          <a:srcRect/>
          <a:stretch>
            <a:fillRect/>
          </a:stretch>
        </p:blipFill>
        <p:spPr bwMode="auto">
          <a:xfrm>
            <a:off x="8304787" y="5467445"/>
            <a:ext cx="266667" cy="228674"/>
          </a:xfrm>
          <a:prstGeom prst="rect">
            <a:avLst/>
          </a:prstGeom>
          <a:noFill/>
          <a:ln w="12700">
            <a:noFill/>
            <a:miter lim="800000"/>
            <a:headEnd/>
            <a:tailEnd/>
          </a:ln>
        </p:spPr>
      </p:pic>
      <p:pic>
        <p:nvPicPr>
          <p:cNvPr id="70674" name="Picture 18"/>
          <p:cNvPicPr>
            <a:picLocks noChangeAspect="1" noChangeArrowheads="1"/>
          </p:cNvPicPr>
          <p:nvPr/>
        </p:nvPicPr>
        <p:blipFill>
          <a:blip r:embed="rId14"/>
          <a:srcRect/>
          <a:stretch>
            <a:fillRect/>
          </a:stretch>
        </p:blipFill>
        <p:spPr bwMode="auto">
          <a:xfrm>
            <a:off x="8380977" y="4806829"/>
            <a:ext cx="1257147" cy="444645"/>
          </a:xfrm>
          <a:prstGeom prst="rect">
            <a:avLst/>
          </a:prstGeom>
          <a:noFill/>
          <a:ln w="12700">
            <a:noFill/>
            <a:miter lim="800000"/>
            <a:headEnd/>
            <a:tailEnd/>
          </a:ln>
        </p:spPr>
      </p:pic>
      <p:pic>
        <p:nvPicPr>
          <p:cNvPr id="70675" name="Picture 19"/>
          <p:cNvPicPr>
            <a:picLocks noChangeAspect="1" noChangeArrowheads="1"/>
          </p:cNvPicPr>
          <p:nvPr/>
        </p:nvPicPr>
        <p:blipFill>
          <a:blip r:embed="rId15"/>
          <a:srcRect/>
          <a:stretch>
            <a:fillRect/>
          </a:stretch>
        </p:blipFill>
        <p:spPr bwMode="auto">
          <a:xfrm>
            <a:off x="10400031" y="4451114"/>
            <a:ext cx="1866672" cy="762248"/>
          </a:xfrm>
          <a:prstGeom prst="rect">
            <a:avLst/>
          </a:prstGeom>
          <a:noFill/>
          <a:ln w="12700">
            <a:noFill/>
            <a:miter lim="800000"/>
            <a:headEnd/>
            <a:tailEnd/>
          </a:ln>
        </p:spPr>
      </p:pic>
      <p:pic>
        <p:nvPicPr>
          <p:cNvPr id="70676" name="Picture 20"/>
          <p:cNvPicPr>
            <a:picLocks noChangeAspect="1" noChangeArrowheads="1"/>
          </p:cNvPicPr>
          <p:nvPr/>
        </p:nvPicPr>
        <p:blipFill>
          <a:blip r:embed="rId16"/>
          <a:srcRect/>
          <a:stretch>
            <a:fillRect/>
          </a:stretch>
        </p:blipFill>
        <p:spPr bwMode="auto">
          <a:xfrm>
            <a:off x="4262345" y="8561841"/>
            <a:ext cx="457144" cy="343012"/>
          </a:xfrm>
          <a:prstGeom prst="rect">
            <a:avLst/>
          </a:prstGeom>
          <a:noFill/>
          <a:ln w="12700">
            <a:noFill/>
            <a:miter lim="800000"/>
            <a:headEnd/>
            <a:tailEnd/>
          </a:ln>
        </p:spPr>
      </p:pic>
      <p:pic>
        <p:nvPicPr>
          <p:cNvPr id="70677" name="Picture 21"/>
          <p:cNvPicPr>
            <a:picLocks noChangeAspect="1" noChangeArrowheads="1"/>
          </p:cNvPicPr>
          <p:nvPr/>
        </p:nvPicPr>
        <p:blipFill>
          <a:blip r:embed="rId17"/>
          <a:srcRect/>
          <a:stretch>
            <a:fillRect/>
          </a:stretch>
        </p:blipFill>
        <p:spPr bwMode="auto">
          <a:xfrm>
            <a:off x="8031973" y="7253315"/>
            <a:ext cx="1625402" cy="343012"/>
          </a:xfrm>
          <a:prstGeom prst="rect">
            <a:avLst/>
          </a:prstGeom>
          <a:noFill/>
          <a:ln w="12700">
            <a:noFill/>
            <a:miter lim="800000"/>
            <a:headEnd/>
            <a:tailEnd/>
          </a:ln>
        </p:spPr>
      </p:pic>
      <p:pic>
        <p:nvPicPr>
          <p:cNvPr id="70678" name="Picture 22"/>
          <p:cNvPicPr>
            <a:picLocks noChangeAspect="1" noChangeArrowheads="1"/>
          </p:cNvPicPr>
          <p:nvPr/>
        </p:nvPicPr>
        <p:blipFill>
          <a:blip r:embed="rId18"/>
          <a:srcRect/>
          <a:stretch>
            <a:fillRect/>
          </a:stretch>
        </p:blipFill>
        <p:spPr bwMode="auto">
          <a:xfrm>
            <a:off x="5550323" y="7877608"/>
            <a:ext cx="2107943" cy="343012"/>
          </a:xfrm>
          <a:prstGeom prst="rect">
            <a:avLst/>
          </a:prstGeom>
          <a:noFill/>
          <a:ln w="12700">
            <a:noFill/>
            <a:miter lim="800000"/>
            <a:headEnd/>
            <a:tailEnd/>
          </a:ln>
        </p:spPr>
      </p:pic>
      <p:pic>
        <p:nvPicPr>
          <p:cNvPr id="70679" name="Picture 23"/>
          <p:cNvPicPr>
            <a:picLocks noChangeAspect="1" noChangeArrowheads="1"/>
          </p:cNvPicPr>
          <p:nvPr/>
        </p:nvPicPr>
        <p:blipFill>
          <a:blip r:embed="rId19"/>
          <a:srcRect/>
          <a:stretch>
            <a:fillRect/>
          </a:stretch>
        </p:blipFill>
        <p:spPr bwMode="auto">
          <a:xfrm>
            <a:off x="5485640" y="2300684"/>
            <a:ext cx="1447623" cy="317603"/>
          </a:xfrm>
          <a:prstGeom prst="rect">
            <a:avLst/>
          </a:prstGeom>
          <a:noFill/>
          <a:ln w="12700">
            <a:noFill/>
            <a:miter lim="800000"/>
            <a:headEnd/>
            <a:tailEnd/>
          </a:ln>
        </p:spPr>
      </p:pic>
      <p:pic>
        <p:nvPicPr>
          <p:cNvPr id="70680" name="Picture 24"/>
          <p:cNvPicPr>
            <a:picLocks noChangeAspect="1" noChangeArrowheads="1"/>
          </p:cNvPicPr>
          <p:nvPr/>
        </p:nvPicPr>
        <p:blipFill>
          <a:blip r:embed="rId20"/>
          <a:srcRect/>
          <a:stretch>
            <a:fillRect/>
          </a:stretch>
        </p:blipFill>
        <p:spPr bwMode="auto">
          <a:xfrm>
            <a:off x="3037860" y="1685456"/>
            <a:ext cx="1701592" cy="304899"/>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Random-Access Rendering of</a:t>
            </a:r>
            <a:br>
              <a:rPr lang="en-US" dirty="0" smtClean="0"/>
            </a:br>
            <a:r>
              <a:rPr lang="en-US" dirty="0" smtClean="0"/>
              <a:t>General Vector Graphics</a:t>
            </a:r>
            <a:endParaRPr lang="en-US" dirty="0"/>
          </a:p>
        </p:txBody>
      </p:sp>
      <p:pic>
        <p:nvPicPr>
          <p:cNvPr id="5" name="ravg.mov">
            <a:hlinkClick r:id="" action="ppaction://media"/>
          </p:cNvPr>
          <p:cNvPicPr/>
          <p:nvPr>
            <a:videoFile r:link="rId1"/>
          </p:nvPr>
        </p:nvPicPr>
        <p:blipFill>
          <a:blip r:embed="rId4"/>
          <a:stretch>
            <a:fillRect/>
          </a:stretch>
        </p:blipFill>
        <p:spPr>
          <a:xfrm>
            <a:off x="2437606" y="1830387"/>
            <a:ext cx="8128000" cy="609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 name="Rectangle 170"/>
          <p:cNvSpPr/>
          <p:nvPr/>
        </p:nvSpPr>
        <p:spPr bwMode="auto">
          <a:xfrm>
            <a:off x="3684245" y="5872782"/>
            <a:ext cx="9102249" cy="3143850"/>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pic>
        <p:nvPicPr>
          <p:cNvPr id="57" name="Picture 68" descr="lion4i"/>
          <p:cNvPicPr>
            <a:picLocks noChangeAspect="1" noChangeArrowheads="1"/>
          </p:cNvPicPr>
          <p:nvPr/>
        </p:nvPicPr>
        <p:blipFill>
          <a:blip r:embed="rId3"/>
          <a:stretch>
            <a:fillRect/>
          </a:stretch>
        </p:blipFill>
        <p:spPr bwMode="auto">
          <a:xfrm>
            <a:off x="4128213" y="6325133"/>
            <a:ext cx="1253820" cy="1910584"/>
          </a:xfrm>
          <a:prstGeom prst="rect">
            <a:avLst/>
          </a:prstGeom>
          <a:noFill/>
          <a:effectLst>
            <a:outerShdw blurRad="50800" dist="25400" dir="2700000" algn="tl" rotWithShape="0">
              <a:prstClr val="black">
                <a:alpha val="40000"/>
              </a:prstClr>
            </a:outerShdw>
          </a:effectLst>
        </p:spPr>
      </p:pic>
      <p:pic>
        <p:nvPicPr>
          <p:cNvPr id="55" name="Picture 65" descr="f"/>
          <p:cNvPicPr>
            <a:picLocks noChangeAspect="1" noChangeArrowheads="1"/>
          </p:cNvPicPr>
          <p:nvPr/>
        </p:nvPicPr>
        <p:blipFill>
          <a:blip r:embed="rId4"/>
          <a:srcRect/>
          <a:stretch>
            <a:fillRect/>
          </a:stretch>
        </p:blipFill>
        <p:spPr bwMode="auto">
          <a:xfrm>
            <a:off x="216721" y="3953586"/>
            <a:ext cx="3290524" cy="4961057"/>
          </a:xfrm>
          <a:prstGeom prst="rect">
            <a:avLst/>
          </a:prstGeom>
          <a:noFill/>
        </p:spPr>
      </p:pic>
      <p:sp>
        <p:nvSpPr>
          <p:cNvPr id="71" name="Freeform 70"/>
          <p:cNvSpPr/>
          <p:nvPr/>
        </p:nvSpPr>
        <p:spPr bwMode="auto">
          <a:xfrm>
            <a:off x="2098940"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88900" cap="flat" cmpd="sng" algn="ctr">
            <a:solidFill>
              <a:schemeClr val="bg1"/>
            </a:solidFill>
            <a:prstDash val="solid"/>
            <a:round/>
            <a:headEnd type="oval" w="med" len="med"/>
            <a:tailEnd type="oval" w="sm" len="sm"/>
          </a:ln>
          <a:effectLst/>
        </p:spPr>
        <p:txBody>
          <a:bodyPr/>
          <a:lstStyle/>
          <a:p>
            <a:pPr defTabSz="1248247"/>
            <a:endParaRPr lang="en-US" sz="4000" dirty="0" smtClean="0">
              <a:solidFill>
                <a:srgbClr val="000000"/>
              </a:solidFill>
              <a:latin typeface="Gill Sans" charset="0"/>
              <a:sym typeface="Gill Sans" charset="0"/>
            </a:endParaRPr>
          </a:p>
        </p:txBody>
      </p:sp>
      <p:sp>
        <p:nvSpPr>
          <p:cNvPr id="188" name="Rectangle 187"/>
          <p:cNvSpPr/>
          <p:nvPr/>
        </p:nvSpPr>
        <p:spPr bwMode="auto">
          <a:xfrm>
            <a:off x="5309645" y="2078480"/>
            <a:ext cx="5959806" cy="1734538"/>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grpSp>
        <p:nvGrpSpPr>
          <p:cNvPr id="3" name="Group 127"/>
          <p:cNvGrpSpPr/>
          <p:nvPr/>
        </p:nvGrpSpPr>
        <p:grpSpPr>
          <a:xfrm>
            <a:off x="866882" y="1970073"/>
            <a:ext cx="1342086" cy="1343534"/>
            <a:chOff x="2711451" y="3629620"/>
            <a:chExt cx="943769" cy="944365"/>
          </a:xfrm>
        </p:grpSpPr>
        <p:pic>
          <p:nvPicPr>
            <p:cNvPr id="83" name="Picture 9" descr="C:\hh\proj\ravg\images\representative\132.png"/>
            <p:cNvPicPr>
              <a:picLocks noChangeAspect="1" noChangeArrowheads="1"/>
            </p:cNvPicPr>
            <p:nvPr/>
          </p:nvPicPr>
          <p:blipFill>
            <a:blip r:embed="rId5"/>
            <a:srcRect/>
            <a:stretch>
              <a:fillRect/>
            </a:stretch>
          </p:blipFill>
          <p:spPr bwMode="auto">
            <a:xfrm>
              <a:off x="2817575" y="3735745"/>
              <a:ext cx="731520" cy="731520"/>
            </a:xfrm>
            <a:prstGeom prst="rect">
              <a:avLst/>
            </a:prstGeom>
            <a:noFill/>
            <a:ln w="19050">
              <a:noFill/>
            </a:ln>
          </p:spPr>
        </p:pic>
        <p:cxnSp>
          <p:nvCxnSpPr>
            <p:cNvPr id="113" name="Straight Connector 112"/>
            <p:cNvCxnSpPr/>
            <p:nvPr/>
          </p:nvCxnSpPr>
          <p:spPr bwMode="auto">
            <a:xfrm rot="5400000">
              <a:off x="2347119" y="4101704"/>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rot="5400000">
              <a:off x="3073400"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2347119"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10800000">
              <a:off x="2711451" y="4457700"/>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10800000">
              <a:off x="2711451" y="3731419"/>
              <a:ext cx="943769" cy="794"/>
            </a:xfrm>
            <a:prstGeom prst="line">
              <a:avLst/>
            </a:prstGeom>
            <a:noFill/>
            <a:ln w="19050" cap="flat" cmpd="sng" algn="ctr">
              <a:solidFill>
                <a:schemeClr val="tx1"/>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effectLst>
                  <a:outerShdw blurRad="50800" dist="25400" dir="2700000" algn="tl" rotWithShape="0">
                    <a:prstClr val="black">
                      <a:alpha val="30000"/>
                    </a:prstClr>
                  </a:outerShdw>
                </a:effectLst>
              </a:rPr>
              <a:t>System</a:t>
            </a:r>
            <a:r>
              <a:rPr lang="en-US" dirty="0" smtClean="0">
                <a:solidFill>
                  <a:srgbClr val="1F497D"/>
                </a:solidFill>
              </a:rPr>
              <a:t> </a:t>
            </a:r>
            <a:r>
              <a:rPr lang="en-US" dirty="0" smtClean="0">
                <a:effectLst>
                  <a:outerShdw blurRad="50800" dist="25400" dir="2700000" algn="tl" rotWithShape="0">
                    <a:prstClr val="black">
                      <a:alpha val="30000"/>
                    </a:prstClr>
                  </a:outerShdw>
                </a:effectLst>
              </a:rPr>
              <a:t>overview</a:t>
            </a:r>
            <a:endParaRPr lang="en-US" dirty="0">
              <a:effectLst>
                <a:outerShdw blurRad="50800" dist="25400" dir="2700000" algn="tl" rotWithShape="0">
                  <a:prstClr val="black">
                    <a:alpha val="30000"/>
                  </a:prstClr>
                </a:outerShdw>
              </a:effectLst>
            </a:endParaRPr>
          </a:p>
        </p:txBody>
      </p:sp>
      <p:pic>
        <p:nvPicPr>
          <p:cNvPr id="4" name="Picture 10" descr="C:\hh\proj\ravg\images\representative\0.png"/>
          <p:cNvPicPr>
            <a:picLocks noChangeAspect="1" noChangeArrowheads="1"/>
          </p:cNvPicPr>
          <p:nvPr/>
        </p:nvPicPr>
        <p:blipFill>
          <a:blip r:embed="rId6"/>
          <a:srcRect/>
          <a:stretch>
            <a:fillRect/>
          </a:stretch>
        </p:blipFill>
        <p:spPr bwMode="auto">
          <a:xfrm>
            <a:off x="5959807" y="4284343"/>
            <a:ext cx="1040257" cy="1040723"/>
          </a:xfrm>
          <a:prstGeom prst="rect">
            <a:avLst/>
          </a:prstGeom>
          <a:noFill/>
          <a:ln w="19050">
            <a:solidFill>
              <a:schemeClr val="tx1"/>
            </a:solidFill>
          </a:ln>
        </p:spPr>
      </p:pic>
      <p:pic>
        <p:nvPicPr>
          <p:cNvPr id="5" name="Picture 11" descr="C:\hh\proj\ravg\images\representative\1.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60128" y="4284343"/>
            <a:ext cx="1040257" cy="1040723"/>
          </a:xfrm>
          <a:prstGeom prst="rect">
            <a:avLst/>
          </a:prstGeom>
          <a:noFill/>
          <a:ln w="19050">
            <a:solidFill>
              <a:schemeClr val="tx1"/>
            </a:solidFill>
          </a:ln>
        </p:spPr>
      </p:pic>
      <p:pic>
        <p:nvPicPr>
          <p:cNvPr id="6" name="Picture 12" descr="C:\hh\proj\ravg\images\representative\2.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560450" y="4284343"/>
            <a:ext cx="1040257" cy="1040723"/>
          </a:xfrm>
          <a:prstGeom prst="rect">
            <a:avLst/>
          </a:prstGeom>
          <a:noFill/>
          <a:ln w="19050">
            <a:solidFill>
              <a:schemeClr val="tx1"/>
            </a:solidFill>
          </a:ln>
        </p:spPr>
      </p:pic>
      <p:grpSp>
        <p:nvGrpSpPr>
          <p:cNvPr id="7" name="Group 6"/>
          <p:cNvGrpSpPr/>
          <p:nvPr/>
        </p:nvGrpSpPr>
        <p:grpSpPr>
          <a:xfrm>
            <a:off x="9860771" y="4284343"/>
            <a:ext cx="1040257" cy="1040723"/>
            <a:chOff x="2895600" y="2133600"/>
            <a:chExt cx="1828800" cy="1828800"/>
          </a:xfrm>
        </p:grpSpPr>
        <p:pic>
          <p:nvPicPr>
            <p:cNvPr id="8" name="Picture 8" descr="C:\hh\proj\ravg\images\representative\81.pn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pic>
          <p:nvPicPr>
            <p:cNvPr id="9" name="Picture 13" descr="C:\hh\proj\ravg\images\representative\113.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grpSp>
      <p:sp>
        <p:nvSpPr>
          <p:cNvPr id="14" name="Oval 13"/>
          <p:cNvSpPr/>
          <p:nvPr/>
        </p:nvSpPr>
        <p:spPr bwMode="auto">
          <a:xfrm>
            <a:off x="1778911" y="2786120"/>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5" name="TextBox 24"/>
          <p:cNvSpPr txBox="1"/>
          <p:nvPr/>
        </p:nvSpPr>
        <p:spPr>
          <a:xfrm>
            <a:off x="9969130"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27" name="Oval 26"/>
          <p:cNvSpPr/>
          <p:nvPr/>
        </p:nvSpPr>
        <p:spPr bwMode="auto">
          <a:xfrm>
            <a:off x="6501608" y="2945750"/>
            <a:ext cx="177720" cy="177800"/>
          </a:xfrm>
          <a:prstGeom prst="ellipse">
            <a:avLst/>
          </a:prstGeom>
          <a:solidFill>
            <a:srgbClr val="FFCC99"/>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8" name="Oval 27"/>
          <p:cNvSpPr/>
          <p:nvPr/>
        </p:nvSpPr>
        <p:spPr bwMode="auto">
          <a:xfrm>
            <a:off x="7801929"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9" name="Oval 28"/>
          <p:cNvSpPr/>
          <p:nvPr/>
        </p:nvSpPr>
        <p:spPr bwMode="auto">
          <a:xfrm>
            <a:off x="9102251"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0" name="Oval 29"/>
          <p:cNvSpPr/>
          <p:nvPr/>
        </p:nvSpPr>
        <p:spPr bwMode="auto">
          <a:xfrm>
            <a:off x="10402572"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3" name="Oval 32"/>
          <p:cNvSpPr/>
          <p:nvPr/>
        </p:nvSpPr>
        <p:spPr bwMode="auto">
          <a:xfrm>
            <a:off x="11919614"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52" name="Text Box 2"/>
          <p:cNvSpPr txBox="1">
            <a:spLocks noChangeArrowheads="1"/>
          </p:cNvSpPr>
          <p:nvPr/>
        </p:nvSpPr>
        <p:spPr bwMode="blackGray">
          <a:xfrm>
            <a:off x="1300322" y="8908223"/>
            <a:ext cx="947823" cy="292388"/>
          </a:xfrm>
          <a:prstGeom prst="rect">
            <a:avLst/>
          </a:prstGeom>
          <a:noFill/>
          <a:ln w="19050" algn="ctr">
            <a:noFill/>
            <a:miter lim="800000"/>
            <a:headEnd/>
            <a:tailEnd/>
          </a:ln>
          <a:effectLst/>
        </p:spPr>
        <p:txBody>
          <a:bodyPr wrap="none" lIns="0" tIns="0" rIns="0" bIns="0">
            <a:spAutoFit/>
          </a:bodyPr>
          <a:lstStyle/>
          <a:p>
            <a:r>
              <a:rPr lang="en-US" sz="1900" dirty="0">
                <a:solidFill>
                  <a:srgbClr val="1F497D"/>
                </a:solidFill>
                <a:effectLst>
                  <a:outerShdw blurRad="38100" dist="12700" dir="2700000" algn="tl" rotWithShape="0">
                    <a:prstClr val="black">
                      <a:alpha val="40000"/>
                    </a:prstClr>
                  </a:outerShdw>
                </a:effectLst>
                <a:latin typeface="Frutiger LT Std 55 Roman" pitchFamily="34" charset="0"/>
              </a:rPr>
              <a:t>Cell grid</a:t>
            </a:r>
          </a:p>
        </p:txBody>
      </p:sp>
      <p:sp>
        <p:nvSpPr>
          <p:cNvPr id="53" name="Text Box 7"/>
          <p:cNvSpPr txBox="1">
            <a:spLocks noChangeArrowheads="1"/>
          </p:cNvSpPr>
          <p:nvPr/>
        </p:nvSpPr>
        <p:spPr bwMode="blackGray">
          <a:xfrm>
            <a:off x="3900964" y="8276488"/>
            <a:ext cx="188200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Indirection table</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graphicFrame>
        <p:nvGraphicFramePr>
          <p:cNvPr id="90" name="Table 89"/>
          <p:cNvGraphicFramePr>
            <a:graphicFrameLocks noGrp="1"/>
          </p:cNvGraphicFramePr>
          <p:nvPr/>
        </p:nvGraphicFramePr>
        <p:xfrm>
          <a:off x="7151767" y="6102424"/>
          <a:ext cx="2600640"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325080"/>
                <a:gridCol w="325080"/>
                <a:gridCol w="325080"/>
                <a:gridCol w="325080"/>
                <a:gridCol w="325080"/>
                <a:gridCol w="325080"/>
                <a:gridCol w="325080"/>
                <a:gridCol w="325080"/>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1" name="Table 90"/>
          <p:cNvGraphicFramePr>
            <a:graphicFrameLocks noGrp="1"/>
          </p:cNvGraphicFramePr>
          <p:nvPr/>
        </p:nvGraphicFramePr>
        <p:xfrm>
          <a:off x="6501607" y="7300811"/>
          <a:ext cx="5201288" cy="32821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650161"/>
                <a:gridCol w="650161"/>
                <a:gridCol w="650161"/>
                <a:gridCol w="650161"/>
                <a:gridCol w="650161"/>
                <a:gridCol w="407963"/>
                <a:gridCol w="892359"/>
                <a:gridCol w="650161"/>
              </a:tblGrid>
              <a:tr h="325226">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300" dirty="0"/>
                    </a:p>
                  </a:txBody>
                  <a:tcPr marL="130032" marR="130032" marT="65045" marB="6504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sz="1300" dirty="0"/>
                    </a:p>
                  </a:txBody>
                  <a:tcPr marL="130032" marR="130032" marT="65045" marB="6504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cxnSp>
        <p:nvCxnSpPr>
          <p:cNvPr id="93" name="Straight Connector 92"/>
          <p:cNvCxnSpPr/>
          <p:nvPr/>
        </p:nvCxnSpPr>
        <p:spPr bwMode="auto">
          <a:xfrm>
            <a:off x="11955265" y="7474266"/>
            <a:ext cx="650161" cy="2259"/>
          </a:xfrm>
          <a:prstGeom prst="line">
            <a:avLst/>
          </a:prstGeom>
          <a:noFill/>
          <a:ln w="76200" cap="flat" cmpd="sng" algn="ctr">
            <a:solidFill>
              <a:schemeClr val="tx1"/>
            </a:solidFill>
            <a:prstDash val="sysDot"/>
            <a:round/>
            <a:headEnd type="none" w="med" len="med"/>
            <a:tailEnd type="none" w="med" len="med"/>
          </a:ln>
          <a:effectLst/>
        </p:spPr>
      </p:cxnSp>
      <p:sp>
        <p:nvSpPr>
          <p:cNvPr id="129" name="Text Box 7"/>
          <p:cNvSpPr txBox="1">
            <a:spLocks noChangeArrowheads="1"/>
          </p:cNvSpPr>
          <p:nvPr/>
        </p:nvSpPr>
        <p:spPr bwMode="blackGray">
          <a:xfrm>
            <a:off x="6176527"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1</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0" name="Text Box 7"/>
          <p:cNvSpPr txBox="1">
            <a:spLocks noChangeArrowheads="1"/>
          </p:cNvSpPr>
          <p:nvPr/>
        </p:nvSpPr>
        <p:spPr bwMode="blackGray">
          <a:xfrm>
            <a:off x="7476847" y="5437031"/>
            <a:ext cx="602729"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2</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1" name="Text Box 7"/>
          <p:cNvSpPr txBox="1">
            <a:spLocks noChangeArrowheads="1"/>
          </p:cNvSpPr>
          <p:nvPr/>
        </p:nvSpPr>
        <p:spPr bwMode="blackGray">
          <a:xfrm>
            <a:off x="8777169"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3</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2" name="Text Box 7"/>
          <p:cNvSpPr txBox="1">
            <a:spLocks noChangeArrowheads="1"/>
          </p:cNvSpPr>
          <p:nvPr/>
        </p:nvSpPr>
        <p:spPr bwMode="blackGray">
          <a:xfrm>
            <a:off x="10077491" y="5437031"/>
            <a:ext cx="615553"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4</a:t>
            </a:r>
          </a:p>
        </p:txBody>
      </p:sp>
      <p:sp>
        <p:nvSpPr>
          <p:cNvPr id="133" name="Oval 132"/>
          <p:cNvSpPr/>
          <p:nvPr/>
        </p:nvSpPr>
        <p:spPr bwMode="auto">
          <a:xfrm>
            <a:off x="6718327"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4" name="Oval 133"/>
          <p:cNvSpPr/>
          <p:nvPr/>
        </p:nvSpPr>
        <p:spPr bwMode="auto">
          <a:xfrm>
            <a:off x="8018648"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5" name="Oval 134"/>
          <p:cNvSpPr/>
          <p:nvPr/>
        </p:nvSpPr>
        <p:spPr bwMode="auto">
          <a:xfrm>
            <a:off x="9318969"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6" name="Oval 135"/>
          <p:cNvSpPr/>
          <p:nvPr/>
        </p:nvSpPr>
        <p:spPr bwMode="auto">
          <a:xfrm>
            <a:off x="10619291"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7" name="Text Box 7"/>
          <p:cNvSpPr txBox="1">
            <a:spLocks noChangeArrowheads="1"/>
          </p:cNvSpPr>
          <p:nvPr/>
        </p:nvSpPr>
        <p:spPr bwMode="blackGray">
          <a:xfrm>
            <a:off x="8127009" y="7734445"/>
            <a:ext cx="2094226"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1D memory buffer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8" name="Text Box 7"/>
          <p:cNvSpPr txBox="1">
            <a:spLocks noChangeArrowheads="1"/>
          </p:cNvSpPr>
          <p:nvPr/>
        </p:nvSpPr>
        <p:spPr bwMode="blackGray">
          <a:xfrm>
            <a:off x="7700328" y="6517342"/>
            <a:ext cx="1462181"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 contents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62" name="TextBox 161"/>
          <p:cNvSpPr txBox="1"/>
          <p:nvPr/>
        </p:nvSpPr>
        <p:spPr>
          <a:xfrm>
            <a:off x="8668809"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3" name="TextBox 162"/>
          <p:cNvSpPr txBox="1"/>
          <p:nvPr/>
        </p:nvSpPr>
        <p:spPr>
          <a:xfrm>
            <a:off x="7368488"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4" name="TextBox 163"/>
          <p:cNvSpPr txBox="1"/>
          <p:nvPr/>
        </p:nvSpPr>
        <p:spPr>
          <a:xfrm>
            <a:off x="6068166"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70" name="TextBox 169"/>
          <p:cNvSpPr txBox="1"/>
          <p:nvPr/>
        </p:nvSpPr>
        <p:spPr>
          <a:xfrm>
            <a:off x="1128750" y="888103"/>
            <a:ext cx="444448" cy="541541"/>
          </a:xfrm>
          <a:prstGeom prst="rect">
            <a:avLst/>
          </a:prstGeom>
          <a:noFill/>
        </p:spPr>
        <p:txBody>
          <a:bodyPr wrap="none" lIns="124825" tIns="62412" rIns="124825" bIns="62412" rtlCol="0">
            <a:spAutoFit/>
          </a:bodyPr>
          <a:lstStyle/>
          <a:p>
            <a:r>
              <a:rPr lang="en-US" i="1" dirty="0" smtClean="0">
                <a:effectLst/>
                <a:latin typeface="Frutiger LT Std 55 Roman" pitchFamily="34" charset="0"/>
              </a:rPr>
              <a:t>p</a:t>
            </a:r>
          </a:p>
        </p:txBody>
      </p:sp>
      <p:sp>
        <p:nvSpPr>
          <p:cNvPr id="172" name="Text Box 7"/>
          <p:cNvSpPr txBox="1">
            <a:spLocks noChangeArrowheads="1"/>
          </p:cNvSpPr>
          <p:nvPr/>
        </p:nvSpPr>
        <p:spPr bwMode="blackGray">
          <a:xfrm>
            <a:off x="7184862" y="8582998"/>
            <a:ext cx="2220914"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outerShdw blurRad="38100" dist="12700" dir="2700000" algn="tl" rotWithShape="0">
                    <a:prstClr val="black">
                      <a:alpha val="40000"/>
                    </a:prstClr>
                  </a:outerShdw>
                </a:effectLst>
                <a:latin typeface="Frutiger LT Std 55 Roman" pitchFamily="34" charset="0"/>
              </a:rPr>
              <a:t>Offline encoding</a:t>
            </a:r>
            <a:endParaRPr lang="en-US" sz="22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87" name="Text Box 7"/>
          <p:cNvSpPr txBox="1">
            <a:spLocks noChangeArrowheads="1"/>
          </p:cNvSpPr>
          <p:nvPr/>
        </p:nvSpPr>
        <p:spPr bwMode="blackGray">
          <a:xfrm>
            <a:off x="11486171" y="3379384"/>
            <a:ext cx="1164433"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Pixel color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89" name="Text Box 7"/>
          <p:cNvSpPr txBox="1">
            <a:spLocks noChangeArrowheads="1"/>
          </p:cNvSpPr>
          <p:nvPr/>
        </p:nvSpPr>
        <p:spPr bwMode="blackGray">
          <a:xfrm>
            <a:off x="6379287" y="2186890"/>
            <a:ext cx="3962623"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latin typeface="Frutiger LT Std 55 Roman" pitchFamily="34" charset="0"/>
              </a:rPr>
              <a:t>Rendering within pixel </a:t>
            </a:r>
            <a:r>
              <a:rPr lang="en-US" sz="2200" dirty="0" err="1" smtClean="0">
                <a:solidFill>
                  <a:srgbClr val="1F497D"/>
                </a:solidFill>
                <a:effectLst/>
                <a:latin typeface="Frutiger LT Std 55 Roman" pitchFamily="34" charset="0"/>
              </a:rPr>
              <a:t>shader</a:t>
            </a:r>
            <a:endParaRPr lang="en-US" sz="2200" dirty="0">
              <a:solidFill>
                <a:srgbClr val="1F497D"/>
              </a:solidFill>
              <a:effectLst/>
              <a:latin typeface="Frutiger LT Std 55 Roman" pitchFamily="34" charset="0"/>
            </a:endParaRPr>
          </a:p>
        </p:txBody>
      </p:sp>
      <p:sp>
        <p:nvSpPr>
          <p:cNvPr id="207" name="Text Box 2"/>
          <p:cNvSpPr txBox="1">
            <a:spLocks noChangeArrowheads="1"/>
          </p:cNvSpPr>
          <p:nvPr/>
        </p:nvSpPr>
        <p:spPr bwMode="blackGray">
          <a:xfrm>
            <a:off x="2817363" y="2384989"/>
            <a:ext cx="1976540"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 coordinates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08" name="Text Box 2"/>
          <p:cNvSpPr txBox="1">
            <a:spLocks noChangeArrowheads="1"/>
          </p:cNvSpPr>
          <p:nvPr/>
        </p:nvSpPr>
        <p:spPr bwMode="blackGray">
          <a:xfrm>
            <a:off x="4009325" y="4463471"/>
            <a:ext cx="1679035" cy="584775"/>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Localized</a:t>
            </a:r>
          </a:p>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representation</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18" name="Text Box 2"/>
          <p:cNvSpPr txBox="1">
            <a:spLocks noChangeArrowheads="1"/>
          </p:cNvSpPr>
          <p:nvPr/>
        </p:nvSpPr>
        <p:spPr bwMode="blackGray">
          <a:xfrm>
            <a:off x="1300322" y="3360667"/>
            <a:ext cx="421589"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a:t>
            </a:r>
          </a:p>
        </p:txBody>
      </p:sp>
      <p:cxnSp>
        <p:nvCxnSpPr>
          <p:cNvPr id="24" name="Straight Arrow Connector 23"/>
          <p:cNvCxnSpPr/>
          <p:nvPr/>
        </p:nvCxnSpPr>
        <p:spPr bwMode="auto">
          <a:xfrm rot="16200000" flipH="1">
            <a:off x="5851104"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sp>
        <p:nvSpPr>
          <p:cNvPr id="110" name="Freeform 109"/>
          <p:cNvSpPr/>
          <p:nvPr/>
        </p:nvSpPr>
        <p:spPr bwMode="auto">
          <a:xfrm>
            <a:off x="5539966" y="6826527"/>
            <a:ext cx="2439684" cy="1201892"/>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819469 w 2205037"/>
              <a:gd name="connsiteY1" fmla="*/ 0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782970 w 2205037"/>
              <a:gd name="connsiteY1" fmla="*/ 1089 h 823912"/>
              <a:gd name="connsiteX2" fmla="*/ 82945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5001"/>
              <a:gd name="connsiteX1" fmla="*/ 782970 w 2205037"/>
              <a:gd name="connsiteY1" fmla="*/ 1089 h 825001"/>
              <a:gd name="connsiteX2" fmla="*/ 792953 w 2205037"/>
              <a:gd name="connsiteY2" fmla="*/ 825001 h 825001"/>
              <a:gd name="connsiteX3" fmla="*/ 2205037 w 2205037"/>
              <a:gd name="connsiteY3" fmla="*/ 823912 h 825001"/>
              <a:gd name="connsiteX4" fmla="*/ 2205037 w 2205037"/>
              <a:gd name="connsiteY4" fmla="*/ 633412 h 825001"/>
              <a:gd name="connsiteX0" fmla="*/ 0 w 1725894"/>
              <a:gd name="connsiteY0" fmla="*/ 0 h 825001"/>
              <a:gd name="connsiteX1" fmla="*/ 303827 w 1725894"/>
              <a:gd name="connsiteY1" fmla="*/ 1089 h 825001"/>
              <a:gd name="connsiteX2" fmla="*/ 313810 w 1725894"/>
              <a:gd name="connsiteY2" fmla="*/ 825001 h 825001"/>
              <a:gd name="connsiteX3" fmla="*/ 1725894 w 1725894"/>
              <a:gd name="connsiteY3" fmla="*/ 823912 h 825001"/>
              <a:gd name="connsiteX4" fmla="*/ 1725894 w 1725894"/>
              <a:gd name="connsiteY4" fmla="*/ 633412 h 82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94" h="825001">
                <a:moveTo>
                  <a:pt x="0" y="0"/>
                </a:moveTo>
                <a:lnTo>
                  <a:pt x="303827" y="1089"/>
                </a:lnTo>
                <a:lnTo>
                  <a:pt x="313810" y="825001"/>
                </a:lnTo>
                <a:lnTo>
                  <a:pt x="1725894" y="823912"/>
                </a:lnTo>
                <a:lnTo>
                  <a:pt x="1725894" y="633412"/>
                </a:lnTo>
              </a:path>
            </a:pathLst>
          </a:cu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cxnSp>
        <p:nvCxnSpPr>
          <p:cNvPr id="166" name="Straight Arrow Connector 165"/>
          <p:cNvCxnSpPr/>
          <p:nvPr/>
        </p:nvCxnSpPr>
        <p:spPr bwMode="auto">
          <a:xfrm rot="16200000" flipH="1">
            <a:off x="7151425"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7" name="Straight Arrow Connector 166"/>
          <p:cNvCxnSpPr/>
          <p:nvPr/>
        </p:nvCxnSpPr>
        <p:spPr bwMode="auto">
          <a:xfrm rot="16200000" flipH="1">
            <a:off x="8451746"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8" name="Straight Arrow Connector 167"/>
          <p:cNvCxnSpPr/>
          <p:nvPr/>
        </p:nvCxnSpPr>
        <p:spPr bwMode="auto">
          <a:xfrm rot="16200000" flipH="1">
            <a:off x="9752068" y="4029884"/>
            <a:ext cx="1517726" cy="216720"/>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9" name="Straight Arrow Connector 168"/>
          <p:cNvCxnSpPr/>
          <p:nvPr/>
        </p:nvCxnSpPr>
        <p:spPr bwMode="auto">
          <a:xfrm rot="16200000" flipH="1">
            <a:off x="911689" y="1863828"/>
            <a:ext cx="1517726" cy="216722"/>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173" name="Straight Arrow Connector 172"/>
          <p:cNvCxnSpPr/>
          <p:nvPr/>
        </p:nvCxnSpPr>
        <p:spPr bwMode="auto">
          <a:xfrm>
            <a:off x="10836012" y="3054159"/>
            <a:ext cx="86688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2" name="Straight Arrow Connector 211"/>
          <p:cNvCxnSpPr/>
          <p:nvPr/>
        </p:nvCxnSpPr>
        <p:spPr bwMode="auto">
          <a:xfrm>
            <a:off x="9535690"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3" name="Straight Arrow Connector 212"/>
          <p:cNvCxnSpPr/>
          <p:nvPr/>
        </p:nvCxnSpPr>
        <p:spPr bwMode="auto">
          <a:xfrm>
            <a:off x="8235369"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4" name="Straight Arrow Connector 213"/>
          <p:cNvCxnSpPr/>
          <p:nvPr/>
        </p:nvCxnSpPr>
        <p:spPr bwMode="auto">
          <a:xfrm>
            <a:off x="6826688"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6" name="Straight Arrow Connector 215"/>
          <p:cNvCxnSpPr/>
          <p:nvPr/>
        </p:nvCxnSpPr>
        <p:spPr bwMode="auto">
          <a:xfrm>
            <a:off x="2492283" y="2927034"/>
            <a:ext cx="2600643"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sp>
        <p:nvSpPr>
          <p:cNvPr id="72" name="Freeform 71"/>
          <p:cNvSpPr/>
          <p:nvPr/>
        </p:nvSpPr>
        <p:spPr bwMode="auto">
          <a:xfrm flipH="1">
            <a:off x="9090766" y="5550876"/>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69" name="Freeform 68"/>
          <p:cNvSpPr/>
          <p:nvPr/>
        </p:nvSpPr>
        <p:spPr bwMode="auto">
          <a:xfrm>
            <a:off x="5932985" y="5550892"/>
            <a:ext cx="1847297" cy="1627907"/>
          </a:xfrm>
          <a:custGeom>
            <a:avLst/>
            <a:gdLst>
              <a:gd name="connsiteX0" fmla="*/ 1200150 w 1200150"/>
              <a:gd name="connsiteY0" fmla="*/ 1162050 h 1162050"/>
              <a:gd name="connsiteX1" fmla="*/ 0 w 1200150"/>
              <a:gd name="connsiteY1" fmla="*/ 0 h 1162050"/>
              <a:gd name="connsiteX0" fmla="*/ 1569882 w 1569882"/>
              <a:gd name="connsiteY0" fmla="*/ 1558310 h 1558310"/>
              <a:gd name="connsiteX1" fmla="*/ 0 w 1569882"/>
              <a:gd name="connsiteY1" fmla="*/ 0 h 1558310"/>
              <a:gd name="connsiteX0" fmla="*/ 2783209 w 2783209"/>
              <a:gd name="connsiteY0" fmla="*/ 3220677 h 3220677"/>
              <a:gd name="connsiteX1" fmla="*/ 0 w 2783209"/>
              <a:gd name="connsiteY1" fmla="*/ 0 h 3220677"/>
              <a:gd name="connsiteX0" fmla="*/ 3043208 w 3043208"/>
              <a:gd name="connsiteY0" fmla="*/ 3220677 h 3220677"/>
              <a:gd name="connsiteX1" fmla="*/ 0 w 3043208"/>
              <a:gd name="connsiteY1" fmla="*/ 0 h 3220677"/>
              <a:gd name="connsiteX0" fmla="*/ 3606539 w 3606539"/>
              <a:gd name="connsiteY0" fmla="*/ 3220677 h 3220677"/>
              <a:gd name="connsiteX1" fmla="*/ 0 w 3606539"/>
              <a:gd name="connsiteY1" fmla="*/ 0 h 3220677"/>
              <a:gd name="connsiteX0" fmla="*/ 3606539 w 3606539"/>
              <a:gd name="connsiteY0" fmla="*/ 2539379 h 2539379"/>
              <a:gd name="connsiteX1" fmla="*/ 0 w 3606539"/>
              <a:gd name="connsiteY1" fmla="*/ 0 h 2539379"/>
              <a:gd name="connsiteX0" fmla="*/ 2978209 w 2978209"/>
              <a:gd name="connsiteY0" fmla="*/ 3493196 h 3493196"/>
              <a:gd name="connsiteX1" fmla="*/ 0 w 2978209"/>
              <a:gd name="connsiteY1" fmla="*/ 0 h 3493196"/>
              <a:gd name="connsiteX0" fmla="*/ 3628206 w 3628206"/>
              <a:gd name="connsiteY0" fmla="*/ 3493196 h 3493196"/>
              <a:gd name="connsiteX1" fmla="*/ 0 w 3628206"/>
              <a:gd name="connsiteY1" fmla="*/ 0 h 3493196"/>
              <a:gd name="connsiteX0" fmla="*/ 3151542 w 3151542"/>
              <a:gd name="connsiteY0" fmla="*/ 3493196 h 3493196"/>
              <a:gd name="connsiteX1" fmla="*/ 0 w 3151542"/>
              <a:gd name="connsiteY1" fmla="*/ 0 h 3493196"/>
            </a:gdLst>
            <a:ahLst/>
            <a:cxnLst>
              <a:cxn ang="0">
                <a:pos x="connsiteX0" y="connsiteY0"/>
              </a:cxn>
              <a:cxn ang="0">
                <a:pos x="connsiteX1" y="connsiteY1"/>
              </a:cxn>
            </a:cxnLst>
            <a:rect l="l" t="t" r="r" b="b"/>
            <a:pathLst>
              <a:path w="3151542" h="3493196">
                <a:moveTo>
                  <a:pt x="3151542" y="3493196"/>
                </a:moveTo>
                <a:lnTo>
                  <a:pt x="0" y="0"/>
                </a:lnTo>
              </a:path>
            </a:pathLst>
          </a:custGeom>
          <a:noFill/>
          <a:ln w="25400" cap="flat" cmpd="sng" algn="ctr">
            <a:solidFill>
              <a:schemeClr val="tx1"/>
            </a:solidFill>
            <a:prstDash val="dash"/>
            <a:round/>
            <a:headEnd type="none" w="med" len="med"/>
            <a:tailEnd type="none" w="med" len="med"/>
          </a:ln>
          <a:effectLst>
            <a:outerShdw blurRad="38100" dist="25400" dir="2700000" algn="tl" rotWithShape="0">
              <a:prstClr val="black">
                <a:alpha val="58000"/>
              </a:prstClr>
            </a:outerShdw>
          </a:effectLst>
        </p:spPr>
        <p:txBody>
          <a:bodyPr vert="horz" wrap="square" lIns="124825" tIns="62412" rIns="124825" bIns="62412" numCol="1" rtlCol="0" anchor="ctr" anchorCtr="0" compatLnSpc="1">
            <a:prstTxWarp prst="textNoShape">
              <a:avLst/>
            </a:prstTxWarp>
            <a:spAutoFit/>
          </a:bodyPr>
          <a:lstStyle/>
          <a:p>
            <a:pPr defTabSz="1248247"/>
            <a:endParaRPr lang="en-US" dirty="0" smtClean="0"/>
          </a:p>
        </p:txBody>
      </p:sp>
      <p:sp>
        <p:nvSpPr>
          <p:cNvPr id="73" name="Freeform 72"/>
          <p:cNvSpPr/>
          <p:nvPr/>
        </p:nvSpPr>
        <p:spPr bwMode="auto">
          <a:xfrm>
            <a:off x="2098947" y="5335587"/>
            <a:ext cx="2675150" cy="1504120"/>
          </a:xfrm>
          <a:custGeom>
            <a:avLst/>
            <a:gdLst>
              <a:gd name="connsiteX0" fmla="*/ 0 w 2133600"/>
              <a:gd name="connsiteY0" fmla="*/ 0 h 847725"/>
              <a:gd name="connsiteX1" fmla="*/ 428625 w 2133600"/>
              <a:gd name="connsiteY1" fmla="*/ 0 h 847725"/>
              <a:gd name="connsiteX2" fmla="*/ 428625 w 2133600"/>
              <a:gd name="connsiteY2" fmla="*/ 847725 h 847725"/>
              <a:gd name="connsiteX3" fmla="*/ 2133600 w 2133600"/>
              <a:gd name="connsiteY3" fmla="*/ 847725 h 847725"/>
              <a:gd name="connsiteX4" fmla="*/ 2133600 w 2133600"/>
              <a:gd name="connsiteY4" fmla="*/ 657225 h 847725"/>
              <a:gd name="connsiteX0" fmla="*/ 0 w 2205037"/>
              <a:gd name="connsiteY0" fmla="*/ 23813 h 847725"/>
              <a:gd name="connsiteX1" fmla="*/ 500062 w 2205037"/>
              <a:gd name="connsiteY1" fmla="*/ 0 h 847725"/>
              <a:gd name="connsiteX2" fmla="*/ 500062 w 2205037"/>
              <a:gd name="connsiteY2" fmla="*/ 847725 h 847725"/>
              <a:gd name="connsiteX3" fmla="*/ 2205037 w 2205037"/>
              <a:gd name="connsiteY3" fmla="*/ 847725 h 847725"/>
              <a:gd name="connsiteX4" fmla="*/ 2205037 w 2205037"/>
              <a:gd name="connsiteY4" fmla="*/ 657225 h 847725"/>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4" fmla="*/ 2205037 w 2205037"/>
              <a:gd name="connsiteY4" fmla="*/ 633412 h 823912"/>
              <a:gd name="connsiteX0" fmla="*/ 0 w 2205037"/>
              <a:gd name="connsiteY0" fmla="*/ 0 h 823912"/>
              <a:gd name="connsiteX1" fmla="*/ 500062 w 2205037"/>
              <a:gd name="connsiteY1" fmla="*/ 0 h 823912"/>
              <a:gd name="connsiteX2" fmla="*/ 500062 w 2205037"/>
              <a:gd name="connsiteY2" fmla="*/ 823912 h 823912"/>
              <a:gd name="connsiteX3" fmla="*/ 2205037 w 2205037"/>
              <a:gd name="connsiteY3" fmla="*/ 823912 h 823912"/>
              <a:gd name="connsiteX0" fmla="*/ 0 w 1704975"/>
              <a:gd name="connsiteY0" fmla="*/ 0 h 823912"/>
              <a:gd name="connsiteX1" fmla="*/ 0 w 1704975"/>
              <a:gd name="connsiteY1" fmla="*/ 823912 h 823912"/>
              <a:gd name="connsiteX2" fmla="*/ 1704975 w 1704975"/>
              <a:gd name="connsiteY2" fmla="*/ 823912 h 823912"/>
              <a:gd name="connsiteX0" fmla="*/ 0 w 1704975"/>
              <a:gd name="connsiteY0" fmla="*/ 0 h 916804"/>
              <a:gd name="connsiteX1" fmla="*/ 0 w 1704975"/>
              <a:gd name="connsiteY1" fmla="*/ 916804 h 916804"/>
              <a:gd name="connsiteX2" fmla="*/ 1704975 w 1704975"/>
              <a:gd name="connsiteY2" fmla="*/ 916804 h 916804"/>
              <a:gd name="connsiteX0" fmla="*/ 0 w 1772282"/>
              <a:gd name="connsiteY0" fmla="*/ 0 h 916804"/>
              <a:gd name="connsiteX1" fmla="*/ 0 w 1772282"/>
              <a:gd name="connsiteY1" fmla="*/ 916804 h 916804"/>
              <a:gd name="connsiteX2" fmla="*/ 1772282 w 1772282"/>
              <a:gd name="connsiteY2" fmla="*/ 916804 h 916804"/>
            </a:gdLst>
            <a:ahLst/>
            <a:cxnLst>
              <a:cxn ang="0">
                <a:pos x="connsiteX0" y="connsiteY0"/>
              </a:cxn>
              <a:cxn ang="0">
                <a:pos x="connsiteX1" y="connsiteY1"/>
              </a:cxn>
              <a:cxn ang="0">
                <a:pos x="connsiteX2" y="connsiteY2"/>
              </a:cxn>
            </a:cxnLst>
            <a:rect l="l" t="t" r="r" b="b"/>
            <a:pathLst>
              <a:path w="1772282" h="916804">
                <a:moveTo>
                  <a:pt x="0" y="0"/>
                </a:moveTo>
                <a:lnTo>
                  <a:pt x="0" y="916804"/>
                </a:lnTo>
                <a:lnTo>
                  <a:pt x="1772282" y="916804"/>
                </a:lnTo>
              </a:path>
            </a:pathLst>
          </a:custGeom>
          <a:noFill/>
          <a:ln w="25400" cap="flat" cmpd="sng" algn="ctr">
            <a:solidFill>
              <a:srgbClr val="000000"/>
            </a:solidFill>
            <a:prstDash val="solid"/>
            <a:round/>
            <a:headEnd type="oval" w="med" len="med"/>
            <a:tailEnd type="stealth" w="med" len="med"/>
          </a:ln>
          <a:effectLst>
            <a:outerShdw blurRad="50800" dist="38100" dir="2700000">
              <a:srgbClr val="000000">
                <a:alpha val="43000"/>
              </a:srgbClr>
            </a:outerShdw>
          </a:effectLst>
        </p:spPr>
        <p:txBody>
          <a:bodyPr/>
          <a:lstStyle/>
          <a:p>
            <a:pPr defTabSz="1248247"/>
            <a:endParaRPr lang="en-US" sz="4000" dirty="0" smtClean="0">
              <a:solidFill>
                <a:srgbClr val="000000"/>
              </a:solidFill>
              <a:latin typeface="Gill Sans" charset="0"/>
              <a:sym typeface="Gill San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 name="Rectangle 187"/>
          <p:cNvSpPr/>
          <p:nvPr/>
        </p:nvSpPr>
        <p:spPr bwMode="auto">
          <a:xfrm>
            <a:off x="5309645" y="2078480"/>
            <a:ext cx="5959806" cy="1734538"/>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124825" tIns="62412" rIns="124825" bIns="62412" numCol="1" rtlCol="0" anchor="ctr" anchorCtr="0" compatLnSpc="1">
            <a:prstTxWarp prst="textNoShape">
              <a:avLst/>
            </a:prstTxWarp>
            <a:noAutofit/>
          </a:bodyPr>
          <a:lstStyle/>
          <a:p>
            <a:pPr defTabSz="1248247"/>
            <a:endParaRPr lang="en-US" dirty="0" smtClean="0"/>
          </a:p>
        </p:txBody>
      </p:sp>
      <p:sp>
        <p:nvSpPr>
          <p:cNvPr id="2" name="Title 1"/>
          <p:cNvSpPr>
            <a:spLocks noGrp="1"/>
          </p:cNvSpPr>
          <p:nvPr>
            <p:ph type="title"/>
          </p:nvPr>
        </p:nvSpPr>
        <p:spPr/>
        <p:txBody>
          <a:bodyPr/>
          <a:lstStyle/>
          <a:p>
            <a:r>
              <a:rPr lang="en-US" dirty="0" smtClean="0">
                <a:effectLst>
                  <a:outerShdw blurRad="50800" dist="25400" dir="2700000" algn="tl" rotWithShape="0">
                    <a:prstClr val="black">
                      <a:alpha val="30000"/>
                    </a:prstClr>
                  </a:outerShdw>
                </a:effectLst>
              </a:rPr>
              <a:t>System</a:t>
            </a:r>
            <a:r>
              <a:rPr lang="en-US" dirty="0" smtClean="0">
                <a:solidFill>
                  <a:srgbClr val="1F497D"/>
                </a:solidFill>
              </a:rPr>
              <a:t> </a:t>
            </a:r>
            <a:r>
              <a:rPr lang="en-US" dirty="0" smtClean="0">
                <a:effectLst>
                  <a:outerShdw blurRad="50800" dist="25400" dir="2700000" algn="tl" rotWithShape="0">
                    <a:prstClr val="black">
                      <a:alpha val="30000"/>
                    </a:prstClr>
                  </a:outerShdw>
                </a:effectLst>
              </a:rPr>
              <a:t>overview</a:t>
            </a:r>
            <a:endParaRPr lang="en-US" dirty="0">
              <a:effectLst>
                <a:outerShdw blurRad="50800" dist="25400" dir="2700000" algn="tl" rotWithShape="0">
                  <a:prstClr val="black">
                    <a:alpha val="30000"/>
                  </a:prstClr>
                </a:outerShdw>
              </a:effectLst>
            </a:endParaRPr>
          </a:p>
        </p:txBody>
      </p:sp>
      <p:sp>
        <p:nvSpPr>
          <p:cNvPr id="68" name="Content Placeholder 67"/>
          <p:cNvSpPr>
            <a:spLocks noGrp="1"/>
          </p:cNvSpPr>
          <p:nvPr>
            <p:ph idx="1"/>
          </p:nvPr>
        </p:nvSpPr>
        <p:spPr>
          <a:xfrm>
            <a:off x="975242" y="6192377"/>
            <a:ext cx="7794365" cy="3029252"/>
          </a:xfrm>
        </p:spPr>
        <p:txBody>
          <a:bodyPr/>
          <a:lstStyle/>
          <a:p>
            <a:r>
              <a:rPr lang="en-US" dirty="0" smtClean="0">
                <a:solidFill>
                  <a:srgbClr val="1F497D"/>
                </a:solidFill>
              </a:rPr>
              <a:t>Inside/outside test</a:t>
            </a:r>
          </a:p>
          <a:p>
            <a:r>
              <a:rPr lang="en-US" dirty="0" smtClean="0">
                <a:solidFill>
                  <a:srgbClr val="1F497D"/>
                </a:solidFill>
              </a:rPr>
              <a:t>Distance to curve</a:t>
            </a:r>
          </a:p>
          <a:p>
            <a:r>
              <a:rPr lang="en-US" dirty="0" smtClean="0">
                <a:solidFill>
                  <a:srgbClr val="1F497D"/>
                </a:solidFill>
              </a:rPr>
              <a:t>Pre-filtering for anti-aliasing</a:t>
            </a:r>
          </a:p>
          <a:p>
            <a:r>
              <a:rPr lang="en-US" dirty="0" smtClean="0">
                <a:solidFill>
                  <a:srgbClr val="1F497D"/>
                </a:solidFill>
              </a:rPr>
              <a:t>Super-sampling for anti-aliasing</a:t>
            </a:r>
          </a:p>
        </p:txBody>
      </p:sp>
      <p:pic>
        <p:nvPicPr>
          <p:cNvPr id="4" name="Picture 10" descr="C:\hh\proj\ravg\images\representative\0.png"/>
          <p:cNvPicPr>
            <a:picLocks noChangeAspect="1" noChangeArrowheads="1"/>
          </p:cNvPicPr>
          <p:nvPr/>
        </p:nvPicPr>
        <p:blipFill>
          <a:blip r:embed="rId3"/>
          <a:srcRect/>
          <a:stretch>
            <a:fillRect/>
          </a:stretch>
        </p:blipFill>
        <p:spPr bwMode="auto">
          <a:xfrm>
            <a:off x="5959807" y="4284343"/>
            <a:ext cx="1040257" cy="1040723"/>
          </a:xfrm>
          <a:prstGeom prst="rect">
            <a:avLst/>
          </a:prstGeom>
          <a:noFill/>
          <a:ln w="19050">
            <a:solidFill>
              <a:schemeClr val="tx1"/>
            </a:solidFill>
          </a:ln>
        </p:spPr>
      </p:pic>
      <p:pic>
        <p:nvPicPr>
          <p:cNvPr id="5" name="Picture 11" descr="C:\hh\proj\ravg\images\representative\1.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60128" y="4284343"/>
            <a:ext cx="1040257" cy="1040723"/>
          </a:xfrm>
          <a:prstGeom prst="rect">
            <a:avLst/>
          </a:prstGeom>
          <a:noFill/>
          <a:ln w="19050">
            <a:solidFill>
              <a:schemeClr val="tx1"/>
            </a:solidFill>
          </a:ln>
        </p:spPr>
      </p:pic>
      <p:pic>
        <p:nvPicPr>
          <p:cNvPr id="6" name="Picture 12" descr="C:\hh\proj\ravg\images\representative\2.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560450" y="4284343"/>
            <a:ext cx="1040257" cy="1040723"/>
          </a:xfrm>
          <a:prstGeom prst="rect">
            <a:avLst/>
          </a:prstGeom>
          <a:noFill/>
          <a:ln w="19050">
            <a:solidFill>
              <a:schemeClr val="tx1"/>
            </a:solidFill>
          </a:ln>
        </p:spPr>
      </p:pic>
      <p:grpSp>
        <p:nvGrpSpPr>
          <p:cNvPr id="7" name="Group 6"/>
          <p:cNvGrpSpPr/>
          <p:nvPr/>
        </p:nvGrpSpPr>
        <p:grpSpPr>
          <a:xfrm>
            <a:off x="9860771" y="4284343"/>
            <a:ext cx="1040257" cy="1040723"/>
            <a:chOff x="2895600" y="2133600"/>
            <a:chExt cx="1828800" cy="1828800"/>
          </a:xfrm>
        </p:grpSpPr>
        <p:pic>
          <p:nvPicPr>
            <p:cNvPr id="8" name="Picture 8" descr="C:\hh\proj\ravg\images\representative\81.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pic>
          <p:nvPicPr>
            <p:cNvPr id="9" name="Picture 13" descr="C:\hh\proj\ravg\images\representative\113.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95600" y="2133600"/>
              <a:ext cx="1828800" cy="1828800"/>
            </a:xfrm>
            <a:prstGeom prst="rect">
              <a:avLst/>
            </a:prstGeom>
            <a:noFill/>
            <a:ln w="19050">
              <a:solidFill>
                <a:schemeClr val="tx1"/>
              </a:solidFill>
            </a:ln>
          </p:spPr>
        </p:pic>
      </p:grpSp>
      <p:sp>
        <p:nvSpPr>
          <p:cNvPr id="25" name="TextBox 24"/>
          <p:cNvSpPr txBox="1"/>
          <p:nvPr/>
        </p:nvSpPr>
        <p:spPr>
          <a:xfrm>
            <a:off x="9969130"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27" name="Oval 26"/>
          <p:cNvSpPr/>
          <p:nvPr/>
        </p:nvSpPr>
        <p:spPr bwMode="auto">
          <a:xfrm>
            <a:off x="6501608" y="2945750"/>
            <a:ext cx="177720" cy="177800"/>
          </a:xfrm>
          <a:prstGeom prst="ellipse">
            <a:avLst/>
          </a:prstGeom>
          <a:solidFill>
            <a:srgbClr val="FFCC99"/>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8" name="Oval 27"/>
          <p:cNvSpPr/>
          <p:nvPr/>
        </p:nvSpPr>
        <p:spPr bwMode="auto">
          <a:xfrm>
            <a:off x="7801929"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29" name="Oval 28"/>
          <p:cNvSpPr/>
          <p:nvPr/>
        </p:nvSpPr>
        <p:spPr bwMode="auto">
          <a:xfrm>
            <a:off x="9102251"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0" name="Oval 29"/>
          <p:cNvSpPr/>
          <p:nvPr/>
        </p:nvSpPr>
        <p:spPr bwMode="auto">
          <a:xfrm>
            <a:off x="10402572" y="2945750"/>
            <a:ext cx="177720" cy="177800"/>
          </a:xfrm>
          <a:prstGeom prst="ellipse">
            <a:avLst/>
          </a:prstGeom>
          <a:noFill/>
          <a:ln w="19050" cap="flat" cmpd="sng" algn="ctr">
            <a:solidFill>
              <a:schemeClr val="tx1"/>
            </a:solidFill>
            <a:prstDash val="sysDot"/>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33" name="Oval 32"/>
          <p:cNvSpPr/>
          <p:nvPr/>
        </p:nvSpPr>
        <p:spPr bwMode="auto">
          <a:xfrm>
            <a:off x="11919614" y="2945750"/>
            <a:ext cx="177720" cy="177800"/>
          </a:xfrm>
          <a:prstGeom prst="ellipse">
            <a:avLst/>
          </a:prstGeom>
          <a:solidFill>
            <a:srgbClr val="FF7C80"/>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29" name="Text Box 7"/>
          <p:cNvSpPr txBox="1">
            <a:spLocks noChangeArrowheads="1"/>
          </p:cNvSpPr>
          <p:nvPr/>
        </p:nvSpPr>
        <p:spPr bwMode="blackGray">
          <a:xfrm>
            <a:off x="6176527"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1</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0" name="Text Box 7"/>
          <p:cNvSpPr txBox="1">
            <a:spLocks noChangeArrowheads="1"/>
          </p:cNvSpPr>
          <p:nvPr/>
        </p:nvSpPr>
        <p:spPr bwMode="blackGray">
          <a:xfrm>
            <a:off x="7476847" y="5437031"/>
            <a:ext cx="602729"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2</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1" name="Text Box 7"/>
          <p:cNvSpPr txBox="1">
            <a:spLocks noChangeArrowheads="1"/>
          </p:cNvSpPr>
          <p:nvPr/>
        </p:nvSpPr>
        <p:spPr bwMode="blackGray">
          <a:xfrm>
            <a:off x="8777169" y="5437031"/>
            <a:ext cx="596317"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3</a:t>
            </a:r>
            <a:endParaRPr lang="en-US" sz="14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32" name="Text Box 7"/>
          <p:cNvSpPr txBox="1">
            <a:spLocks noChangeArrowheads="1"/>
          </p:cNvSpPr>
          <p:nvPr/>
        </p:nvSpPr>
        <p:spPr bwMode="blackGray">
          <a:xfrm>
            <a:off x="10077491" y="5437031"/>
            <a:ext cx="615553" cy="215444"/>
          </a:xfrm>
          <a:prstGeom prst="rect">
            <a:avLst/>
          </a:prstGeom>
          <a:noFill/>
          <a:ln w="19050" algn="ctr">
            <a:noFill/>
            <a:miter lim="800000"/>
            <a:headEnd/>
            <a:tailEnd/>
          </a:ln>
          <a:effectLst/>
        </p:spPr>
        <p:txBody>
          <a:bodyPr wrap="none" lIns="0" tIns="0" rIns="0" bIns="0">
            <a:spAutoFit/>
          </a:bodyPr>
          <a:lstStyle/>
          <a:p>
            <a:r>
              <a:rPr lang="en-US" sz="1400" dirty="0" smtClean="0">
                <a:solidFill>
                  <a:srgbClr val="1F497D"/>
                </a:solidFill>
                <a:effectLst>
                  <a:outerShdw blurRad="38100" dist="12700" dir="2700000" algn="tl" rotWithShape="0">
                    <a:prstClr val="black">
                      <a:alpha val="40000"/>
                    </a:prstClr>
                  </a:outerShdw>
                </a:effectLst>
                <a:latin typeface="Frutiger LT Std 55 Roman" pitchFamily="34" charset="0"/>
              </a:rPr>
              <a:t>Layer 4</a:t>
            </a:r>
          </a:p>
        </p:txBody>
      </p:sp>
      <p:sp>
        <p:nvSpPr>
          <p:cNvPr id="133" name="Oval 132"/>
          <p:cNvSpPr/>
          <p:nvPr/>
        </p:nvSpPr>
        <p:spPr bwMode="auto">
          <a:xfrm>
            <a:off x="6718327"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4" name="Oval 133"/>
          <p:cNvSpPr/>
          <p:nvPr/>
        </p:nvSpPr>
        <p:spPr bwMode="auto">
          <a:xfrm>
            <a:off x="8018648"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5" name="Oval 134"/>
          <p:cNvSpPr/>
          <p:nvPr/>
        </p:nvSpPr>
        <p:spPr bwMode="auto">
          <a:xfrm>
            <a:off x="9318969"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36" name="Oval 135"/>
          <p:cNvSpPr/>
          <p:nvPr/>
        </p:nvSpPr>
        <p:spPr bwMode="auto">
          <a:xfrm>
            <a:off x="10619291" y="4952175"/>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162" name="TextBox 161"/>
          <p:cNvSpPr txBox="1"/>
          <p:nvPr/>
        </p:nvSpPr>
        <p:spPr>
          <a:xfrm>
            <a:off x="8668809"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3" name="TextBox 162"/>
          <p:cNvSpPr txBox="1"/>
          <p:nvPr/>
        </p:nvSpPr>
        <p:spPr>
          <a:xfrm>
            <a:off x="7368488"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64" name="TextBox 163"/>
          <p:cNvSpPr txBox="1"/>
          <p:nvPr/>
        </p:nvSpPr>
        <p:spPr>
          <a:xfrm>
            <a:off x="6068166" y="3054159"/>
            <a:ext cx="444448" cy="541541"/>
          </a:xfrm>
          <a:prstGeom prst="rect">
            <a:avLst/>
          </a:prstGeom>
          <a:noFill/>
        </p:spPr>
        <p:txBody>
          <a:bodyPr wrap="none" lIns="124825" tIns="62412" rIns="124825" bIns="62412" rtlCol="0">
            <a:spAutoFit/>
          </a:bodyPr>
          <a:lstStyle/>
          <a:p>
            <a:r>
              <a:rPr lang="en-US" i="1" dirty="0" smtClean="0">
                <a:effectLst>
                  <a:outerShdw blurRad="38100" dist="12700" dir="2700000" algn="tl" rotWithShape="0">
                    <a:prstClr val="black">
                      <a:alpha val="40000"/>
                    </a:prstClr>
                  </a:outerShdw>
                </a:effectLst>
                <a:latin typeface="Frutiger LT Std 55 Roman" pitchFamily="34" charset="0"/>
              </a:rPr>
              <a:t>p</a:t>
            </a:r>
          </a:p>
        </p:txBody>
      </p:sp>
      <p:sp>
        <p:nvSpPr>
          <p:cNvPr id="187" name="Text Box 7"/>
          <p:cNvSpPr txBox="1">
            <a:spLocks noChangeArrowheads="1"/>
          </p:cNvSpPr>
          <p:nvPr/>
        </p:nvSpPr>
        <p:spPr bwMode="blackGray">
          <a:xfrm>
            <a:off x="11486171" y="3379384"/>
            <a:ext cx="1164433"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Pixel color</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189" name="Text Box 7"/>
          <p:cNvSpPr txBox="1">
            <a:spLocks noChangeArrowheads="1"/>
          </p:cNvSpPr>
          <p:nvPr/>
        </p:nvSpPr>
        <p:spPr bwMode="blackGray">
          <a:xfrm>
            <a:off x="6379287" y="2186890"/>
            <a:ext cx="3962623" cy="338554"/>
          </a:xfrm>
          <a:prstGeom prst="rect">
            <a:avLst/>
          </a:prstGeom>
          <a:noFill/>
          <a:ln w="19050" algn="ctr">
            <a:noFill/>
            <a:miter lim="800000"/>
            <a:headEnd/>
            <a:tailEnd/>
          </a:ln>
          <a:effectLst/>
        </p:spPr>
        <p:txBody>
          <a:bodyPr wrap="none" lIns="0" tIns="0" rIns="0" bIns="0">
            <a:spAutoFit/>
          </a:bodyPr>
          <a:lstStyle/>
          <a:p>
            <a:r>
              <a:rPr lang="en-US" sz="2200" dirty="0" smtClean="0">
                <a:solidFill>
                  <a:srgbClr val="1F497D"/>
                </a:solidFill>
                <a:effectLst/>
                <a:latin typeface="Frutiger LT Std 55 Roman" pitchFamily="34" charset="0"/>
              </a:rPr>
              <a:t>Rendering within pixel </a:t>
            </a:r>
            <a:r>
              <a:rPr lang="en-US" sz="2200" dirty="0" err="1" smtClean="0">
                <a:solidFill>
                  <a:srgbClr val="1F497D"/>
                </a:solidFill>
                <a:effectLst/>
                <a:latin typeface="Frutiger LT Std 55 Roman" pitchFamily="34" charset="0"/>
              </a:rPr>
              <a:t>shader</a:t>
            </a:r>
            <a:endParaRPr lang="en-US" sz="2200" dirty="0">
              <a:solidFill>
                <a:srgbClr val="1F497D"/>
              </a:solidFill>
              <a:effectLst/>
              <a:latin typeface="Frutiger LT Std 55 Roman" pitchFamily="34" charset="0"/>
            </a:endParaRPr>
          </a:p>
        </p:txBody>
      </p:sp>
      <p:sp>
        <p:nvSpPr>
          <p:cNvPr id="207" name="Text Box 2"/>
          <p:cNvSpPr txBox="1">
            <a:spLocks noChangeArrowheads="1"/>
          </p:cNvSpPr>
          <p:nvPr/>
        </p:nvSpPr>
        <p:spPr bwMode="blackGray">
          <a:xfrm>
            <a:off x="2817363" y="2384989"/>
            <a:ext cx="1976540"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 coordinates</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sp>
        <p:nvSpPr>
          <p:cNvPr id="208" name="Text Box 2"/>
          <p:cNvSpPr txBox="1">
            <a:spLocks noChangeArrowheads="1"/>
          </p:cNvSpPr>
          <p:nvPr/>
        </p:nvSpPr>
        <p:spPr bwMode="blackGray">
          <a:xfrm>
            <a:off x="4009325" y="4463471"/>
            <a:ext cx="1679035" cy="584775"/>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Localized</a:t>
            </a:r>
          </a:p>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representation</a:t>
            </a:r>
            <a:endParaRPr lang="en-US" sz="1900" dirty="0">
              <a:solidFill>
                <a:srgbClr val="1F497D"/>
              </a:solidFill>
              <a:effectLst>
                <a:outerShdw blurRad="38100" dist="12700" dir="2700000" algn="tl" rotWithShape="0">
                  <a:prstClr val="black">
                    <a:alpha val="40000"/>
                  </a:prstClr>
                </a:outerShdw>
              </a:effectLst>
              <a:latin typeface="Frutiger LT Std 55 Roman" pitchFamily="34" charset="0"/>
            </a:endParaRPr>
          </a:p>
        </p:txBody>
      </p:sp>
      <p:cxnSp>
        <p:nvCxnSpPr>
          <p:cNvPr id="24" name="Straight Arrow Connector 23"/>
          <p:cNvCxnSpPr/>
          <p:nvPr/>
        </p:nvCxnSpPr>
        <p:spPr bwMode="auto">
          <a:xfrm rot="16200000" flipH="1">
            <a:off x="5851104"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6" name="Straight Arrow Connector 165"/>
          <p:cNvCxnSpPr/>
          <p:nvPr/>
        </p:nvCxnSpPr>
        <p:spPr bwMode="auto">
          <a:xfrm rot="16200000" flipH="1">
            <a:off x="7151425"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7" name="Straight Arrow Connector 166"/>
          <p:cNvCxnSpPr/>
          <p:nvPr/>
        </p:nvCxnSpPr>
        <p:spPr bwMode="auto">
          <a:xfrm rot="16200000" flipH="1">
            <a:off x="8451746" y="4029886"/>
            <a:ext cx="1517726" cy="216719"/>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68" name="Straight Arrow Connector 167"/>
          <p:cNvCxnSpPr/>
          <p:nvPr/>
        </p:nvCxnSpPr>
        <p:spPr bwMode="auto">
          <a:xfrm rot="16200000" flipH="1">
            <a:off x="9752068" y="4029884"/>
            <a:ext cx="1517726" cy="216720"/>
          </a:xfrm>
          <a:prstGeom prst="straightConnector1">
            <a:avLst/>
          </a:prstGeom>
          <a:noFill/>
          <a:ln w="25400">
            <a:solidFill>
              <a:srgbClr val="000000"/>
            </a:solidFill>
            <a:prstDash val="solid"/>
            <a:round/>
            <a:headEnd type="stealth" w="med" len="med"/>
            <a:tailEnd type="none" w="med" len="med"/>
          </a:ln>
          <a:effectLst>
            <a:outerShdw blurRad="50800" dist="38100" dir="2700000">
              <a:srgbClr val="000000">
                <a:alpha val="43000"/>
              </a:srgbClr>
            </a:outerShdw>
          </a:effectLst>
        </p:spPr>
      </p:cxnSp>
      <p:cxnSp>
        <p:nvCxnSpPr>
          <p:cNvPr id="173" name="Straight Arrow Connector 172"/>
          <p:cNvCxnSpPr/>
          <p:nvPr/>
        </p:nvCxnSpPr>
        <p:spPr bwMode="auto">
          <a:xfrm>
            <a:off x="10836012" y="3054159"/>
            <a:ext cx="86688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2" name="Straight Arrow Connector 211"/>
          <p:cNvCxnSpPr/>
          <p:nvPr/>
        </p:nvCxnSpPr>
        <p:spPr bwMode="auto">
          <a:xfrm>
            <a:off x="9535690"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3" name="Straight Arrow Connector 212"/>
          <p:cNvCxnSpPr/>
          <p:nvPr/>
        </p:nvCxnSpPr>
        <p:spPr bwMode="auto">
          <a:xfrm>
            <a:off x="8235369"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4" name="Straight Arrow Connector 213"/>
          <p:cNvCxnSpPr/>
          <p:nvPr/>
        </p:nvCxnSpPr>
        <p:spPr bwMode="auto">
          <a:xfrm>
            <a:off x="6826688" y="3054159"/>
            <a:ext cx="650161"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cxnSp>
        <p:nvCxnSpPr>
          <p:cNvPr id="216" name="Straight Arrow Connector 215"/>
          <p:cNvCxnSpPr/>
          <p:nvPr/>
        </p:nvCxnSpPr>
        <p:spPr bwMode="auto">
          <a:xfrm>
            <a:off x="2492283" y="2927034"/>
            <a:ext cx="2600643" cy="2259"/>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grpSp>
        <p:nvGrpSpPr>
          <p:cNvPr id="70" name="Group 69"/>
          <p:cNvGrpSpPr/>
          <p:nvPr/>
        </p:nvGrpSpPr>
        <p:grpSpPr>
          <a:xfrm>
            <a:off x="866882" y="1970073"/>
            <a:ext cx="1342086" cy="1343534"/>
            <a:chOff x="2711451" y="3629620"/>
            <a:chExt cx="943769" cy="944365"/>
          </a:xfrm>
        </p:grpSpPr>
        <p:pic>
          <p:nvPicPr>
            <p:cNvPr id="74" name="Picture 9" descr="C:\hh\proj\ravg\images\representative\132.png"/>
            <p:cNvPicPr>
              <a:picLocks noChangeAspect="1" noChangeArrowheads="1"/>
            </p:cNvPicPr>
            <p:nvPr/>
          </p:nvPicPr>
          <p:blipFill>
            <a:blip r:embed="rId8"/>
            <a:srcRect/>
            <a:stretch>
              <a:fillRect/>
            </a:stretch>
          </p:blipFill>
          <p:spPr bwMode="auto">
            <a:xfrm>
              <a:off x="2817575" y="3735745"/>
              <a:ext cx="731520" cy="731520"/>
            </a:xfrm>
            <a:prstGeom prst="rect">
              <a:avLst/>
            </a:prstGeom>
            <a:noFill/>
            <a:ln w="19050">
              <a:noFill/>
            </a:ln>
          </p:spPr>
        </p:pic>
        <p:cxnSp>
          <p:nvCxnSpPr>
            <p:cNvPr id="75" name="Straight Connector 74"/>
            <p:cNvCxnSpPr/>
            <p:nvPr/>
          </p:nvCxnSpPr>
          <p:spPr bwMode="auto">
            <a:xfrm rot="5400000">
              <a:off x="2347119" y="4101704"/>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3073400"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a:off x="2347119" y="4101108"/>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rot="10800000">
              <a:off x="2711451" y="4457700"/>
              <a:ext cx="943769" cy="794"/>
            </a:xfrm>
            <a:prstGeom prst="line">
              <a:avLst/>
            </a:prstGeom>
            <a:noFill/>
            <a:ln w="1905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rot="10800000">
              <a:off x="2711451" y="3731419"/>
              <a:ext cx="943769" cy="794"/>
            </a:xfrm>
            <a:prstGeom prst="line">
              <a:avLst/>
            </a:prstGeom>
            <a:noFill/>
            <a:ln w="19050" cap="flat" cmpd="sng" algn="ctr">
              <a:solidFill>
                <a:schemeClr val="tx1"/>
              </a:solidFill>
              <a:prstDash val="solid"/>
              <a:round/>
              <a:headEnd type="none" w="med" len="med"/>
              <a:tailEnd type="none" w="med" len="med"/>
            </a:ln>
            <a:effectLst/>
          </p:spPr>
        </p:cxnSp>
      </p:grpSp>
      <p:sp>
        <p:nvSpPr>
          <p:cNvPr id="80" name="Oval 79"/>
          <p:cNvSpPr/>
          <p:nvPr/>
        </p:nvSpPr>
        <p:spPr bwMode="auto">
          <a:xfrm>
            <a:off x="1778911" y="2786120"/>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81" name="TextBox 80"/>
          <p:cNvSpPr txBox="1"/>
          <p:nvPr/>
        </p:nvSpPr>
        <p:spPr>
          <a:xfrm>
            <a:off x="1128750" y="888103"/>
            <a:ext cx="444448" cy="541541"/>
          </a:xfrm>
          <a:prstGeom prst="rect">
            <a:avLst/>
          </a:prstGeom>
          <a:noFill/>
        </p:spPr>
        <p:txBody>
          <a:bodyPr wrap="none" lIns="124825" tIns="62412" rIns="124825" bIns="62412" rtlCol="0">
            <a:spAutoFit/>
          </a:bodyPr>
          <a:lstStyle/>
          <a:p>
            <a:r>
              <a:rPr lang="en-US" i="1" dirty="0" smtClean="0">
                <a:effectLst/>
                <a:latin typeface="Frutiger LT Std 55 Roman" pitchFamily="34" charset="0"/>
              </a:rPr>
              <a:t>p</a:t>
            </a:r>
          </a:p>
        </p:txBody>
      </p:sp>
      <p:sp>
        <p:nvSpPr>
          <p:cNvPr id="82" name="Text Box 2"/>
          <p:cNvSpPr txBox="1">
            <a:spLocks noChangeArrowheads="1"/>
          </p:cNvSpPr>
          <p:nvPr/>
        </p:nvSpPr>
        <p:spPr bwMode="blackGray">
          <a:xfrm>
            <a:off x="1300322" y="3360667"/>
            <a:ext cx="421589" cy="292388"/>
          </a:xfrm>
          <a:prstGeom prst="rect">
            <a:avLst/>
          </a:prstGeom>
          <a:noFill/>
          <a:ln w="19050" algn="ctr">
            <a:noFill/>
            <a:miter lim="800000"/>
            <a:headEnd/>
            <a:tailEnd/>
          </a:ln>
          <a:effectLst/>
        </p:spPr>
        <p:txBody>
          <a:bodyPr wrap="none" lIns="0" tIns="0" rIns="0" bIns="0">
            <a:spAutoFit/>
          </a:bodyPr>
          <a:lstStyle/>
          <a:p>
            <a:r>
              <a:rPr lang="en-US" sz="1900" dirty="0" smtClean="0">
                <a:solidFill>
                  <a:srgbClr val="1F497D"/>
                </a:solidFill>
                <a:effectLst>
                  <a:outerShdw blurRad="38100" dist="12700" dir="2700000" algn="tl" rotWithShape="0">
                    <a:prstClr val="black">
                      <a:alpha val="40000"/>
                    </a:prstClr>
                  </a:outerShdw>
                </a:effectLst>
                <a:latin typeface="Frutiger LT Std 55 Roman" pitchFamily="34" charset="0"/>
              </a:rPr>
              <a:t>Cell</a:t>
            </a:r>
          </a:p>
        </p:txBody>
      </p:sp>
      <p:cxnSp>
        <p:nvCxnSpPr>
          <p:cNvPr id="84" name="Straight Arrow Connector 83"/>
          <p:cNvCxnSpPr/>
          <p:nvPr/>
        </p:nvCxnSpPr>
        <p:spPr bwMode="auto">
          <a:xfrm rot="16200000" flipH="1">
            <a:off x="911689" y="1863828"/>
            <a:ext cx="1517726" cy="216722"/>
          </a:xfrm>
          <a:prstGeom prst="straightConnector1">
            <a:avLst/>
          </a:prstGeom>
          <a:noFill/>
          <a:ln w="25400">
            <a:solidFill>
              <a:srgbClr val="000000"/>
            </a:solidFill>
            <a:prstDash val="solid"/>
            <a:round/>
            <a:headEnd type="none" w="med" len="med"/>
            <a:tailEnd type="stealth" w="med" len="med"/>
          </a:ln>
          <a:effectLst>
            <a:outerShdw blurRad="50800" dist="38100" dir="2700000">
              <a:srgbClr val="000000">
                <a:alpha val="43000"/>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4" name="Group 43"/>
          <p:cNvGrpSpPr/>
          <p:nvPr/>
        </p:nvGrpSpPr>
        <p:grpSpPr>
          <a:xfrm>
            <a:off x="1557148" y="8163433"/>
            <a:ext cx="4217254" cy="493436"/>
            <a:chOff x="1557148" y="8095709"/>
            <a:chExt cx="4217254" cy="493436"/>
          </a:xfrm>
        </p:grpSpPr>
        <p:pic>
          <p:nvPicPr>
            <p:cNvPr id="192" name="Picture 5"/>
            <p:cNvPicPr>
              <a:picLocks noChangeAspect="1" noChangeArrowheads="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bwMode="auto">
            <a:xfrm>
              <a:off x="3234402" y="8131945"/>
              <a:ext cx="2540000" cy="457200"/>
            </a:xfrm>
            <a:prstGeom prst="rect">
              <a:avLst/>
            </a:prstGeom>
            <a:noFill/>
            <a:ln w="12700">
              <a:noFill/>
              <a:miter lim="800000"/>
              <a:headEnd/>
              <a:tailEnd/>
            </a:ln>
          </p:spPr>
        </p:pic>
        <p:sp>
          <p:nvSpPr>
            <p:cNvPr id="196" name="Rectangle 9"/>
            <p:cNvSpPr>
              <a:spLocks/>
            </p:cNvSpPr>
            <p:nvPr/>
          </p:nvSpPr>
          <p:spPr bwMode="auto">
            <a:xfrm>
              <a:off x="1557148" y="8095709"/>
              <a:ext cx="1616544" cy="430887"/>
            </a:xfrm>
            <a:prstGeom prst="rect">
              <a:avLst/>
            </a:prstGeom>
            <a:noFill/>
            <a:ln w="12700">
              <a:noFill/>
              <a:miter lim="800000"/>
              <a:headEnd type="none" w="med" len="med"/>
              <a:tailEnd type="none" w="med" len="med"/>
            </a:ln>
          </p:spPr>
          <p:txBody>
            <a:bodyPr wrap="none" lIns="0" tIns="0" rIns="0" bIns="0" anchor="ctr">
              <a:spAutoFit/>
            </a:bodyPr>
            <a:lstStyle/>
            <a:p>
              <a:pPr algn="ctr" rtl="0" fontAlgn="base">
                <a:spcBef>
                  <a:spcPct val="0"/>
                </a:spcBef>
                <a:spcAft>
                  <a:spcPct val="0"/>
                </a:spcAft>
              </a:pPr>
              <a:r>
                <a:rPr lang="en-US" sz="2800" kern="1200" dirty="0">
                  <a:solidFill>
                    <a:srgbClr val="1F497D"/>
                  </a:solidFill>
                  <a:latin typeface="Frutiger LT Std 55 Roman" charset="0"/>
                  <a:ea typeface="Frutiger LT Std 55 Roman" charset="0"/>
                  <a:cs typeface="Frutiger LT Std 55 Roman" charset="0"/>
                  <a:sym typeface="Frutiger LT Std 55 Roman" charset="0"/>
                </a:rPr>
                <a:t>Inside fill:</a:t>
              </a:r>
            </a:p>
          </p:txBody>
        </p:sp>
      </p:grpSp>
      <p:grpSp>
        <p:nvGrpSpPr>
          <p:cNvPr id="46" name="Group 45"/>
          <p:cNvGrpSpPr/>
          <p:nvPr/>
        </p:nvGrpSpPr>
        <p:grpSpPr>
          <a:xfrm>
            <a:off x="7674626" y="5186533"/>
            <a:ext cx="3873028" cy="1778578"/>
            <a:chOff x="7674626" y="5338912"/>
            <a:chExt cx="3873028" cy="1778578"/>
          </a:xfrm>
        </p:grpSpPr>
        <p:sp>
          <p:nvSpPr>
            <p:cNvPr id="201" name="Oval 14"/>
            <p:cNvSpPr>
              <a:spLocks/>
            </p:cNvSpPr>
            <p:nvPr/>
          </p:nvSpPr>
          <p:spPr bwMode="auto">
            <a:xfrm>
              <a:off x="10976224" y="5338912"/>
              <a:ext cx="571430" cy="571686"/>
            </a:xfrm>
            <a:prstGeom prst="ellipse">
              <a:avLst/>
            </a:prstGeom>
            <a:solidFill>
              <a:srgbClr val="C0504D"/>
            </a:solidFill>
            <a:ln w="25400">
              <a:noFill/>
              <a:round/>
              <a:headEnd type="none" w="med" len="med"/>
              <a:tailEnd type="none" w="med" len="med"/>
            </a:ln>
          </p:spPr>
          <p:txBody>
            <a:bodyPr lIns="0" tIns="0" rIns="0" bIns="0"/>
            <a:lstStyle/>
            <a:p>
              <a:endParaRPr lang="en-US" sz="4000">
                <a:solidFill>
                  <a:srgbClr val="000000"/>
                </a:solidFill>
                <a:latin typeface="Gill Sans" charset="0"/>
                <a:sym typeface="Gill Sans" charset="0"/>
              </a:endParaRPr>
            </a:p>
          </p:txBody>
        </p:sp>
        <p:sp>
          <p:nvSpPr>
            <p:cNvPr id="202" name="Oval 15"/>
            <p:cNvSpPr>
              <a:spLocks/>
            </p:cNvSpPr>
            <p:nvPr/>
          </p:nvSpPr>
          <p:spPr bwMode="auto">
            <a:xfrm>
              <a:off x="7674626" y="6545804"/>
              <a:ext cx="571430" cy="571686"/>
            </a:xfrm>
            <a:prstGeom prst="ellipse">
              <a:avLst/>
            </a:prstGeom>
            <a:solidFill>
              <a:srgbClr val="C0504D"/>
            </a:solidFill>
            <a:ln w="25400">
              <a:noFill/>
              <a:round/>
              <a:headEnd type="none" w="med" len="med"/>
              <a:tailEnd type="none" w="med" len="med"/>
            </a:ln>
          </p:spPr>
          <p:txBody>
            <a:bodyPr lIns="0" tIns="0" rIns="0" bIns="0"/>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203" name="AutoShape 16"/>
            <p:cNvSpPr>
              <a:spLocks/>
            </p:cNvSpPr>
            <p:nvPr/>
          </p:nvSpPr>
          <p:spPr bwMode="auto">
            <a:xfrm>
              <a:off x="7966691" y="5612051"/>
              <a:ext cx="3301597" cy="1198953"/>
            </a:xfrm>
            <a:custGeom>
              <a:avLst/>
              <a:gdLst/>
              <a:ahLst/>
              <a:cxnLst/>
              <a:rect l="0" t="0" r="r" b="b"/>
              <a:pathLst>
                <a:path w="21600" h="19364">
                  <a:moveTo>
                    <a:pt x="0" y="19364"/>
                  </a:moveTo>
                  <a:cubicBezTo>
                    <a:pt x="0" y="19364"/>
                    <a:pt x="2007" y="2091"/>
                    <a:pt x="4985" y="216"/>
                  </a:cubicBezTo>
                  <a:cubicBezTo>
                    <a:pt x="8878" y="-2236"/>
                    <a:pt x="11630" y="16993"/>
                    <a:pt x="15618" y="15808"/>
                  </a:cubicBezTo>
                  <a:cubicBezTo>
                    <a:pt x="17674" y="15197"/>
                    <a:pt x="21600" y="79"/>
                    <a:pt x="21600" y="79"/>
                  </a:cubicBezTo>
                </a:path>
              </a:pathLst>
            </a:custGeom>
            <a:noFill/>
            <a:ln w="571500">
              <a:solidFill>
                <a:schemeClr val="accent2"/>
              </a:solidFill>
              <a:prstDash val="solid"/>
              <a:miter lim="800000"/>
              <a:headEnd type="none" w="med" len="med"/>
              <a:tailEnd type="none" w="med" len="med"/>
            </a:ln>
          </p:spPr>
          <p:txBody>
            <a:bodyPr lIns="0" tIns="0" rIns="0" bIns="0"/>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grpSp>
      <p:sp>
        <p:nvSpPr>
          <p:cNvPr id="2" name="Title 1"/>
          <p:cNvSpPr>
            <a:spLocks noGrp="1"/>
          </p:cNvSpPr>
          <p:nvPr>
            <p:ph type="title"/>
          </p:nvPr>
        </p:nvSpPr>
        <p:spPr/>
        <p:txBody>
          <a:bodyPr/>
          <a:lstStyle/>
          <a:p>
            <a:r>
              <a:rPr lang="en-US" dirty="0" smtClean="0"/>
              <a:t>Basic operations for rendering: in/out test</a:t>
            </a:r>
            <a:endParaRPr lang="en-US" dirty="0"/>
          </a:p>
        </p:txBody>
      </p:sp>
      <p:pic>
        <p:nvPicPr>
          <p:cNvPr id="195" name="Picture 8"/>
          <p:cNvPicPr>
            <a:picLocks noChangeAspect="1" noChangeArrowheads="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bwMode="auto">
          <a:xfrm>
            <a:off x="5684621" y="4755419"/>
            <a:ext cx="1003300" cy="342900"/>
          </a:xfrm>
          <a:prstGeom prst="rect">
            <a:avLst/>
          </a:prstGeom>
          <a:noFill/>
          <a:ln w="12700">
            <a:noFill/>
            <a:miter lim="800000"/>
            <a:headEnd/>
            <a:tailEnd/>
          </a:ln>
        </p:spPr>
      </p:pic>
      <p:grpSp>
        <p:nvGrpSpPr>
          <p:cNvPr id="45" name="Group 44"/>
          <p:cNvGrpSpPr/>
          <p:nvPr/>
        </p:nvGrpSpPr>
        <p:grpSpPr>
          <a:xfrm>
            <a:off x="1632903" y="2307251"/>
            <a:ext cx="11102419" cy="430887"/>
            <a:chOff x="1632903" y="2459630"/>
            <a:chExt cx="11102419" cy="430887"/>
          </a:xfrm>
        </p:grpSpPr>
        <p:sp>
          <p:nvSpPr>
            <p:cNvPr id="198" name="Rectangle 11"/>
            <p:cNvSpPr>
              <a:spLocks/>
            </p:cNvSpPr>
            <p:nvPr/>
          </p:nvSpPr>
          <p:spPr bwMode="auto">
            <a:xfrm>
              <a:off x="1632903" y="2459630"/>
              <a:ext cx="4908521" cy="430887"/>
            </a:xfrm>
            <a:prstGeom prst="rect">
              <a:avLst/>
            </a:prstGeom>
            <a:noFill/>
            <a:ln w="12700">
              <a:noFill/>
              <a:miter lim="800000"/>
              <a:headEnd type="none" w="med" len="med"/>
              <a:tailEnd type="none" w="med" len="med"/>
            </a:ln>
          </p:spPr>
          <p:txBody>
            <a:bodyPr wrap="none" lIns="0" tIns="0" rIns="0" bIns="0" anchor="ctr">
              <a:spAutoFit/>
            </a:bodyPr>
            <a:lstStyle/>
            <a:p>
              <a:pPr algn="ctr" rtl="0" fontAlgn="base">
                <a:spcBef>
                  <a:spcPct val="0"/>
                </a:spcBef>
                <a:spcAft>
                  <a:spcPct val="0"/>
                </a:spcAft>
              </a:pPr>
              <a:r>
                <a:rPr lang="en-US" sz="2800" kern="1200" dirty="0" smtClean="0">
                  <a:solidFill>
                    <a:srgbClr val="1F497D"/>
                  </a:solidFill>
                  <a:latin typeface="Frutiger LT Std 55 Roman" charset="0"/>
                  <a:ea typeface="Frutiger LT Std 55 Roman" charset="0"/>
                  <a:cs typeface="Frutiger LT Std 55 Roman" charset="0"/>
                  <a:sym typeface="Frutiger LT Std 55 Roman" charset="0"/>
                </a:rPr>
                <a:t>Require </a:t>
              </a:r>
              <a:r>
                <a:rPr lang="en-US" sz="2800" kern="1200" dirty="0">
                  <a:solidFill>
                    <a:srgbClr val="1F497D"/>
                  </a:solidFill>
                  <a:latin typeface="Frutiger LT Std 55 Roman" charset="0"/>
                  <a:ea typeface="Frutiger LT Std 55 Roman" charset="0"/>
                  <a:cs typeface="Frutiger LT Std 55 Roman" charset="0"/>
                  <a:sym typeface="Frutiger LT Std 55 Roman" charset="0"/>
                </a:rPr>
                <a:t>segment </a:t>
              </a:r>
              <a:r>
                <a:rPr lang="en-US" sz="2800" kern="1200" dirty="0" smtClean="0">
                  <a:solidFill>
                    <a:srgbClr val="1F497D"/>
                  </a:solidFill>
                  <a:latin typeface="Frutiger LT Std 55 Roman" charset="0"/>
                  <a:ea typeface="Frutiger LT Std 55 Roman" charset="0"/>
                  <a:cs typeface="Frutiger LT Std 55 Roman" charset="0"/>
                  <a:sym typeface="Frutiger LT Std 55 Roman" charset="0"/>
                </a:rPr>
                <a:t>intersection</a:t>
              </a:r>
              <a:endParaRPr lang="en-US" sz="2800" kern="1200" dirty="0">
                <a:solidFill>
                  <a:srgbClr val="1F497D"/>
                </a:solidFill>
                <a:latin typeface="Frutiger LT Std 55 Roman" charset="0"/>
                <a:ea typeface="Frutiger LT Std 55 Roman" charset="0"/>
                <a:cs typeface="Frutiger LT Std 55 Roman" charset="0"/>
                <a:sym typeface="Frutiger LT Std 55 Roman" charset="0"/>
              </a:endParaRPr>
            </a:p>
          </p:txBody>
        </p:sp>
        <p:sp>
          <p:nvSpPr>
            <p:cNvPr id="199" name="Rectangle 12"/>
            <p:cNvSpPr>
              <a:spLocks/>
            </p:cNvSpPr>
            <p:nvPr/>
          </p:nvSpPr>
          <p:spPr bwMode="auto">
            <a:xfrm>
              <a:off x="7951961" y="2459630"/>
              <a:ext cx="4783361" cy="430887"/>
            </a:xfrm>
            <a:prstGeom prst="rect">
              <a:avLst/>
            </a:prstGeom>
            <a:noFill/>
            <a:ln w="12700">
              <a:noFill/>
              <a:miter lim="800000"/>
              <a:headEnd type="none" w="med" len="med"/>
              <a:tailEnd type="none" w="med" len="med"/>
            </a:ln>
          </p:spPr>
          <p:txBody>
            <a:bodyPr wrap="none" lIns="0" tIns="0" rIns="0" bIns="0" anchor="ctr">
              <a:spAutoFit/>
            </a:bodyPr>
            <a:lstStyle/>
            <a:p>
              <a:pPr algn="ctr" rtl="0" fontAlgn="base">
                <a:spcBef>
                  <a:spcPct val="0"/>
                </a:spcBef>
                <a:spcAft>
                  <a:spcPct val="0"/>
                </a:spcAft>
              </a:pPr>
              <a:r>
                <a:rPr lang="en-US" sz="2800" kern="1200" dirty="0" smtClean="0">
                  <a:solidFill>
                    <a:srgbClr val="1F497D"/>
                  </a:solidFill>
                  <a:latin typeface="Frutiger LT Std 55 Roman" charset="0"/>
                  <a:ea typeface="Frutiger LT Std 55 Roman" charset="0"/>
                  <a:cs typeface="Frutiger LT Std 55 Roman" charset="0"/>
                  <a:sym typeface="Frutiger LT Std 55 Roman" charset="0"/>
                </a:rPr>
                <a:t>Require </a:t>
              </a:r>
              <a:r>
                <a:rPr lang="en-US" sz="2800" kern="1200" dirty="0">
                  <a:solidFill>
                    <a:srgbClr val="1F497D"/>
                  </a:solidFill>
                  <a:latin typeface="Frutiger LT Std 55 Roman" charset="0"/>
                  <a:ea typeface="Frutiger LT Std 55 Roman" charset="0"/>
                  <a:cs typeface="Frutiger LT Std 55 Roman" charset="0"/>
                  <a:sym typeface="Frutiger LT Std 55 Roman" charset="0"/>
                </a:rPr>
                <a:t>distance to </a:t>
              </a:r>
              <a:r>
                <a:rPr lang="en-US" sz="2800" kern="1200" dirty="0" smtClean="0">
                  <a:solidFill>
                    <a:srgbClr val="1F497D"/>
                  </a:solidFill>
                  <a:latin typeface="Frutiger LT Std 55 Roman" charset="0"/>
                  <a:ea typeface="Frutiger LT Std 55 Roman" charset="0"/>
                  <a:cs typeface="Frutiger LT Std 55 Roman" charset="0"/>
                  <a:sym typeface="Frutiger LT Std 55 Roman" charset="0"/>
                </a:rPr>
                <a:t>segment</a:t>
              </a:r>
              <a:endParaRPr lang="en-US" sz="2800" kern="1200" dirty="0">
                <a:solidFill>
                  <a:srgbClr val="1F497D"/>
                </a:solidFill>
                <a:latin typeface="Frutiger LT Std 55 Roman" charset="0"/>
                <a:ea typeface="Frutiger LT Std 55 Roman" charset="0"/>
                <a:cs typeface="Frutiger LT Std 55 Roman" charset="0"/>
                <a:sym typeface="Frutiger LT Std 55 Roman" charset="0"/>
              </a:endParaRPr>
            </a:p>
          </p:txBody>
        </p:sp>
      </p:grpSp>
      <p:sp>
        <p:nvSpPr>
          <p:cNvPr id="34" name="Oval 33"/>
          <p:cNvSpPr/>
          <p:nvPr/>
        </p:nvSpPr>
        <p:spPr bwMode="auto">
          <a:xfrm>
            <a:off x="3865325" y="4932897"/>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sp>
        <p:nvSpPr>
          <p:cNvPr id="48" name="Content Placeholder 11"/>
          <p:cNvSpPr txBox="1">
            <a:spLocks/>
          </p:cNvSpPr>
          <p:nvPr/>
        </p:nvSpPr>
        <p:spPr bwMode="auto">
          <a:xfrm>
            <a:off x="687363" y="1426243"/>
            <a:ext cx="4121899" cy="757861"/>
          </a:xfrm>
          <a:prstGeom prst="rect">
            <a:avLst/>
          </a:prstGeom>
          <a:noFill/>
          <a:ln w="9525">
            <a:noFill/>
            <a:miter lim="800000"/>
            <a:headEnd/>
            <a:tailEnd/>
          </a:ln>
          <a:effectLst/>
        </p:spPr>
        <p:txBody>
          <a:bodyPr vert="horz" wrap="square" lIns="125692" tIns="62846" rIns="125692" bIns="62846" numCol="1" anchor="t" anchorCtr="0" compatLnSpc="1">
            <a:prstTxWarp prst="textNoShape">
              <a:avLst/>
            </a:prstTxWarp>
            <a:spAutoFit/>
          </a:bodyPr>
          <a:lstStyle/>
          <a:p>
            <a:pPr marL="901700" marR="0" lvl="0" indent="-468093" algn="l" defTabSz="914400" rtl="0" eaLnBrk="0" fontAlgn="base" latinLnBrk="0" hangingPunct="0">
              <a:lnSpc>
                <a:spcPct val="100000"/>
              </a:lnSpc>
              <a:spcBef>
                <a:spcPct val="20000"/>
              </a:spcBef>
              <a:spcAft>
                <a:spcPct val="0"/>
              </a:spcAft>
              <a:buClr>
                <a:schemeClr val="accent2"/>
              </a:buClr>
              <a:buSzPct val="55000"/>
              <a:buFont typeface="Monotype Sorts" pitchFamily="2" charset="2"/>
              <a:buChar char="l"/>
              <a:tabLst/>
              <a:defRPr/>
            </a:pPr>
            <a:r>
              <a:rPr kumimoji="0" lang="en-US" sz="4100" b="0" i="0" u="none" strike="noStrike" kern="0" cap="none" spc="0" normalizeH="0" baseline="0" noProof="0" dirty="0" smtClean="0">
                <a:ln>
                  <a:noFill/>
                </a:ln>
                <a:solidFill>
                  <a:schemeClr val="tx2"/>
                </a:solidFill>
                <a:effectLst>
                  <a:outerShdw blurRad="50800" dist="25400" dir="2700000" algn="tl" rotWithShape="0">
                    <a:prstClr val="black">
                      <a:alpha val="30000"/>
                    </a:prstClr>
                  </a:outerShdw>
                </a:effectLst>
                <a:uLnTx/>
                <a:uFillTx/>
                <a:latin typeface="Frutiger LT Std 45 Light" pitchFamily="34" charset="0"/>
                <a:ea typeface="+mn-ea"/>
                <a:cs typeface="+mn-cs"/>
              </a:rPr>
              <a:t>Filled shapes</a:t>
            </a:r>
          </a:p>
        </p:txBody>
      </p:sp>
      <p:pic>
        <p:nvPicPr>
          <p:cNvPr id="54" name="Picture 2"/>
          <p:cNvPicPr>
            <a:picLocks noChangeAspect="1" noChangeArrowheads="1"/>
          </p:cNvPicPr>
          <p:nvPr/>
        </p:nvPicPr>
        <p:blipFill>
          <a:blip r:embed="rId7"/>
          <a:srcRect/>
          <a:stretch>
            <a:fillRect/>
          </a:stretch>
        </p:blipFill>
        <p:spPr bwMode="auto">
          <a:xfrm>
            <a:off x="1359694" y="3922713"/>
            <a:ext cx="3822700" cy="3806825"/>
          </a:xfrm>
          <a:prstGeom prst="rect">
            <a:avLst/>
          </a:prstGeom>
          <a:noFill/>
          <a:ln w="12700">
            <a:noFill/>
            <a:miter lim="800000"/>
            <a:headEnd/>
            <a:tailEnd/>
          </a:ln>
        </p:spPr>
      </p:pic>
      <p:pic>
        <p:nvPicPr>
          <p:cNvPr id="55" name="Picture 13"/>
          <p:cNvPicPr>
            <a:picLocks noChangeAspect="1" noChangeArrowheads="1"/>
          </p:cNvPicPr>
          <p:nvPr/>
        </p:nvPicPr>
        <p:blipFill>
          <a:blip r:embed="rId8"/>
          <a:srcRect/>
          <a:stretch>
            <a:fillRect/>
          </a:stretch>
        </p:blipFill>
        <p:spPr bwMode="auto">
          <a:xfrm>
            <a:off x="1358107" y="3921125"/>
            <a:ext cx="3825875" cy="3810000"/>
          </a:xfrm>
          <a:prstGeom prst="rect">
            <a:avLst/>
          </a:prstGeom>
          <a:noFill/>
          <a:ln w="12700">
            <a:noFill/>
            <a:miter lim="800000"/>
            <a:headEnd/>
            <a:tailEnd/>
          </a:ln>
        </p:spPr>
      </p:pic>
      <p:sp>
        <p:nvSpPr>
          <p:cNvPr id="191" name="Line 4"/>
          <p:cNvSpPr>
            <a:spLocks noChangeShapeType="1"/>
          </p:cNvSpPr>
          <p:nvPr/>
        </p:nvSpPr>
        <p:spPr bwMode="auto">
          <a:xfrm>
            <a:off x="3993238" y="4945996"/>
            <a:ext cx="1623815" cy="0"/>
          </a:xfrm>
          <a:prstGeom prst="line">
            <a:avLst/>
          </a:prstGeom>
          <a:noFill/>
          <a:ln w="25400">
            <a:solidFill>
              <a:srgbClr val="000000"/>
            </a:solidFill>
            <a:prstDash val="solid"/>
            <a:round/>
            <a:headEnd type="none" w="med" len="med"/>
            <a:tailEnd type="stealth" w="med" len="med"/>
          </a:ln>
        </p:spPr>
        <p:txBody>
          <a:bodyPr/>
          <a:lstStyle/>
          <a:p>
            <a:endParaRPr lang="en-US" sz="4000">
              <a:solidFill>
                <a:srgbClr val="000000"/>
              </a:solidFill>
              <a:latin typeface="Gill Sans" charset="0"/>
              <a:sym typeface="Gill Sans" charset="0"/>
            </a:endParaRPr>
          </a:p>
        </p:txBody>
      </p:sp>
      <p:sp>
        <p:nvSpPr>
          <p:cNvPr id="40" name="TextBox 39"/>
          <p:cNvSpPr txBox="1"/>
          <p:nvPr/>
        </p:nvSpPr>
        <p:spPr>
          <a:xfrm>
            <a:off x="3552044" y="4733877"/>
            <a:ext cx="254942" cy="529376"/>
          </a:xfrm>
          <a:prstGeom prst="rect">
            <a:avLst/>
          </a:prstGeom>
          <a:noFill/>
        </p:spPr>
        <p:txBody>
          <a:bodyPr wrap="none" lIns="18288" tIns="18288" rIns="18288" bIns="18288" rtlCol="0">
            <a:spAutoFit/>
          </a:bodyPr>
          <a:lstStyle/>
          <a:p>
            <a:pPr marL="0"/>
            <a:r>
              <a:rPr lang="en-US" sz="3200" dirty="0" err="1" smtClean="0">
                <a:effectLst/>
                <a:latin typeface="CMU Serif Italic"/>
                <a:cs typeface="CMU Serif Italic"/>
              </a:rPr>
              <a:t>p</a:t>
            </a:r>
            <a:endParaRPr lang="en-US" sz="3200" dirty="0" smtClean="0">
              <a:effectLst/>
              <a:latin typeface="CMU Serif Italic"/>
              <a:cs typeface="CMU Serif Italic"/>
            </a:endParaRPr>
          </a:p>
        </p:txBody>
      </p:sp>
      <p:grpSp>
        <p:nvGrpSpPr>
          <p:cNvPr id="53" name="Group 52"/>
          <p:cNvGrpSpPr/>
          <p:nvPr/>
        </p:nvGrpSpPr>
        <p:grpSpPr>
          <a:xfrm>
            <a:off x="7003748" y="1443191"/>
            <a:ext cx="4850068" cy="7265362"/>
            <a:chOff x="7003748" y="1443191"/>
            <a:chExt cx="4850068" cy="7265362"/>
          </a:xfrm>
        </p:grpSpPr>
        <p:grpSp>
          <p:nvGrpSpPr>
            <p:cNvPr id="47" name="Group 46"/>
            <p:cNvGrpSpPr/>
            <p:nvPr/>
          </p:nvGrpSpPr>
          <p:grpSpPr>
            <a:xfrm>
              <a:off x="7966691" y="4881633"/>
              <a:ext cx="3809535" cy="3826920"/>
              <a:chOff x="7966691" y="5034012"/>
              <a:chExt cx="3809535" cy="3826920"/>
            </a:xfrm>
          </p:grpSpPr>
          <p:grpSp>
            <p:nvGrpSpPr>
              <p:cNvPr id="43" name="Group 42"/>
              <p:cNvGrpSpPr/>
              <p:nvPr/>
            </p:nvGrpSpPr>
            <p:grpSpPr>
              <a:xfrm>
                <a:off x="8173041" y="8349674"/>
                <a:ext cx="3408621" cy="511258"/>
                <a:chOff x="8173041" y="8349674"/>
                <a:chExt cx="3408621" cy="511258"/>
              </a:xfrm>
            </p:grpSpPr>
            <p:pic>
              <p:nvPicPr>
                <p:cNvPr id="212" name="Picture 25"/>
                <p:cNvPicPr>
                  <a:picLocks noChangeAspect="1" noChangeArrowheads="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bwMode="auto">
                <a:xfrm>
                  <a:off x="10464062" y="8378332"/>
                  <a:ext cx="1117600" cy="482600"/>
                </a:xfrm>
                <a:prstGeom prst="rect">
                  <a:avLst/>
                </a:prstGeom>
                <a:noFill/>
                <a:ln w="12700">
                  <a:noFill/>
                  <a:miter lim="800000"/>
                  <a:headEnd/>
                  <a:tailEnd/>
                </a:ln>
              </p:spPr>
            </p:pic>
            <p:sp>
              <p:nvSpPr>
                <p:cNvPr id="213" name="Rectangle 26"/>
                <p:cNvSpPr>
                  <a:spLocks/>
                </p:cNvSpPr>
                <p:nvPr/>
              </p:nvSpPr>
              <p:spPr bwMode="auto">
                <a:xfrm>
                  <a:off x="8173041" y="8349674"/>
                  <a:ext cx="2215118" cy="430887"/>
                </a:xfrm>
                <a:prstGeom prst="rect">
                  <a:avLst/>
                </a:prstGeom>
                <a:noFill/>
                <a:ln w="12700">
                  <a:noFill/>
                  <a:miter lim="800000"/>
                  <a:headEnd type="none" w="med" len="med"/>
                  <a:tailEnd type="none" w="med" len="med"/>
                </a:ln>
              </p:spPr>
              <p:txBody>
                <a:bodyPr wrap="none" lIns="0" tIns="0" rIns="0" bIns="0" anchor="ctr">
                  <a:spAutoFit/>
                </a:bodyPr>
                <a:lstStyle/>
                <a:p>
                  <a:pPr algn="ctr" rtl="0" fontAlgn="base">
                    <a:spcBef>
                      <a:spcPct val="0"/>
                    </a:spcBef>
                    <a:spcAft>
                      <a:spcPct val="0"/>
                    </a:spcAft>
                  </a:pPr>
                  <a:r>
                    <a:rPr lang="en-US" sz="2800" kern="1200" dirty="0">
                      <a:solidFill>
                        <a:srgbClr val="1F497D"/>
                      </a:solidFill>
                      <a:latin typeface="Frutiger LT Std 55 Roman" charset="0"/>
                      <a:ea typeface="Frutiger LT Std 55 Roman" charset="0"/>
                      <a:cs typeface="Frutiger LT Std 55 Roman" charset="0"/>
                      <a:sym typeface="Frutiger LT Std 55 Roman" charset="0"/>
                    </a:rPr>
                    <a:t>Inside stroke:</a:t>
                  </a:r>
                </a:p>
              </p:txBody>
            </p:sp>
          </p:grpSp>
          <p:grpSp>
            <p:nvGrpSpPr>
              <p:cNvPr id="42" name="Group 41"/>
              <p:cNvGrpSpPr/>
              <p:nvPr/>
            </p:nvGrpSpPr>
            <p:grpSpPr>
              <a:xfrm>
                <a:off x="7966691" y="5034012"/>
                <a:ext cx="3809535" cy="1776992"/>
                <a:chOff x="7966691" y="5034012"/>
                <a:chExt cx="3809535" cy="1776992"/>
              </a:xfrm>
            </p:grpSpPr>
            <p:sp>
              <p:nvSpPr>
                <p:cNvPr id="209" name="Line 22"/>
                <p:cNvSpPr>
                  <a:spLocks noChangeShapeType="1"/>
                </p:cNvSpPr>
                <p:nvPr/>
              </p:nvSpPr>
              <p:spPr bwMode="auto">
                <a:xfrm>
                  <a:off x="10379396" y="5592994"/>
                  <a:ext cx="533335" cy="393828"/>
                </a:xfrm>
                <a:prstGeom prst="line">
                  <a:avLst/>
                </a:prstGeom>
                <a:noFill/>
                <a:ln w="25400">
                  <a:solidFill>
                    <a:srgbClr val="000000"/>
                  </a:solidFill>
                  <a:prstDash val="solid"/>
                  <a:round/>
                  <a:headEnd type="stealth" w="med" len="med"/>
                  <a:tailEnd type="stealth" w="med" len="med"/>
                </a:ln>
              </p:spPr>
              <p:txBody>
                <a:bodyPr/>
                <a:lstStyle/>
                <a:p>
                  <a:pPr algn="ctr" rtl="0" fontAlgn="base">
                    <a:spcBef>
                      <a:spcPct val="0"/>
                    </a:spcBef>
                    <a:spcAft>
                      <a:spcPct val="0"/>
                    </a:spcAft>
                  </a:pPr>
                  <a:endParaRPr lang="en-US" sz="4000" kern="1200" dirty="0">
                    <a:solidFill>
                      <a:srgbClr val="000000"/>
                    </a:solidFill>
                    <a:latin typeface="Gill Sans" charset="0"/>
                    <a:sym typeface="Gill Sans" charset="0"/>
                  </a:endParaRPr>
                </a:p>
              </p:txBody>
            </p:sp>
            <p:sp>
              <p:nvSpPr>
                <p:cNvPr id="204" name="AutoShape 17"/>
                <p:cNvSpPr>
                  <a:spLocks/>
                </p:cNvSpPr>
                <p:nvPr/>
              </p:nvSpPr>
              <p:spPr bwMode="auto">
                <a:xfrm>
                  <a:off x="7966691" y="5612051"/>
                  <a:ext cx="3301597" cy="1198953"/>
                </a:xfrm>
                <a:custGeom>
                  <a:avLst/>
                  <a:gdLst/>
                  <a:ahLst/>
                  <a:cxnLst/>
                  <a:rect l="0" t="0" r="r" b="b"/>
                  <a:pathLst>
                    <a:path w="21600" h="19364">
                      <a:moveTo>
                        <a:pt x="0" y="19364"/>
                      </a:moveTo>
                      <a:cubicBezTo>
                        <a:pt x="0" y="19364"/>
                        <a:pt x="2007" y="2091"/>
                        <a:pt x="4985" y="216"/>
                      </a:cubicBezTo>
                      <a:cubicBezTo>
                        <a:pt x="8878" y="-2236"/>
                        <a:pt x="11630" y="16993"/>
                        <a:pt x="15618" y="15808"/>
                      </a:cubicBezTo>
                      <a:cubicBezTo>
                        <a:pt x="17674" y="15197"/>
                        <a:pt x="21600" y="79"/>
                        <a:pt x="21600" y="79"/>
                      </a:cubicBezTo>
                    </a:path>
                  </a:pathLst>
                </a:custGeom>
                <a:noFill/>
                <a:ln w="25400">
                  <a:solidFill>
                    <a:srgbClr val="000000"/>
                  </a:solidFill>
                  <a:prstDash val="solid"/>
                  <a:miter lim="800000"/>
                  <a:headEnd type="none" w="med" len="med"/>
                  <a:tailEnd type="none" w="med" len="med"/>
                </a:ln>
              </p:spPr>
              <p:txBody>
                <a:bodyPr lIns="0" tIns="0" rIns="0" bIns="0"/>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205" name="Line 18"/>
                <p:cNvSpPr>
                  <a:spLocks noChangeShapeType="1"/>
                </p:cNvSpPr>
                <p:nvPr/>
              </p:nvSpPr>
              <p:spPr bwMode="auto">
                <a:xfrm rot="10800000" flipH="1">
                  <a:off x="11484162" y="5338912"/>
                  <a:ext cx="292064" cy="419236"/>
                </a:xfrm>
                <a:prstGeom prst="line">
                  <a:avLst/>
                </a:prstGeom>
                <a:noFill/>
                <a:ln w="25400">
                  <a:solidFill>
                    <a:srgbClr val="000000"/>
                  </a:solidFill>
                  <a:prstDash val="solid"/>
                  <a:round/>
                  <a:headEnd type="none" w="med" len="med"/>
                  <a:tailEnd type="none" w="med" len="med"/>
                </a:ln>
              </p:spPr>
              <p:txBody>
                <a:bodyPr/>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206" name="Line 19"/>
                <p:cNvSpPr>
                  <a:spLocks noChangeShapeType="1"/>
                </p:cNvSpPr>
                <p:nvPr/>
              </p:nvSpPr>
              <p:spPr bwMode="auto">
                <a:xfrm rot="10800000" flipH="1">
                  <a:off x="11052414" y="5034012"/>
                  <a:ext cx="292064" cy="419236"/>
                </a:xfrm>
                <a:prstGeom prst="line">
                  <a:avLst/>
                </a:prstGeom>
                <a:noFill/>
                <a:ln w="25400">
                  <a:solidFill>
                    <a:srgbClr val="000000"/>
                  </a:solidFill>
                  <a:prstDash val="solid"/>
                  <a:round/>
                  <a:headEnd type="none" w="med" len="med"/>
                  <a:tailEnd type="none" w="med" len="med"/>
                </a:ln>
              </p:spPr>
              <p:txBody>
                <a:bodyPr/>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215" name="Line 28"/>
                <p:cNvSpPr>
                  <a:spLocks noChangeShapeType="1"/>
                </p:cNvSpPr>
                <p:nvPr/>
              </p:nvSpPr>
              <p:spPr bwMode="auto">
                <a:xfrm>
                  <a:off x="11331780" y="5122941"/>
                  <a:ext cx="368255" cy="266787"/>
                </a:xfrm>
                <a:prstGeom prst="line">
                  <a:avLst/>
                </a:prstGeom>
                <a:noFill/>
                <a:ln w="25400">
                  <a:solidFill>
                    <a:srgbClr val="000000"/>
                  </a:solidFill>
                  <a:prstDash val="solid"/>
                  <a:round/>
                  <a:headEnd type="stealth" w="med" len="med"/>
                  <a:tailEnd type="stealth" w="med" len="med"/>
                </a:ln>
              </p:spPr>
              <p:txBody>
                <a:bodyPr/>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216" name="Oval 29"/>
                <p:cNvSpPr>
                  <a:spLocks/>
                </p:cNvSpPr>
                <p:nvPr/>
              </p:nvSpPr>
              <p:spPr bwMode="auto">
                <a:xfrm>
                  <a:off x="10950831" y="5999518"/>
                  <a:ext cx="54864" cy="54864"/>
                </a:xfrm>
                <a:prstGeom prst="ellipse">
                  <a:avLst/>
                </a:prstGeom>
                <a:solidFill>
                  <a:srgbClr val="000000"/>
                </a:solidFill>
                <a:ln w="25400">
                  <a:solidFill>
                    <a:schemeClr val="tx1"/>
                  </a:solidFill>
                  <a:round/>
                  <a:headEnd type="none" w="med" len="med"/>
                  <a:tailEnd type="none" w="med" len="med"/>
                </a:ln>
              </p:spPr>
              <p:txBody>
                <a:bodyPr lIns="0" tIns="0" rIns="0" bIns="0"/>
                <a:lstStyle/>
                <a:p>
                  <a:pPr algn="ctr" rtl="0" fontAlgn="base">
                    <a:spcBef>
                      <a:spcPct val="0"/>
                    </a:spcBef>
                    <a:spcAft>
                      <a:spcPct val="0"/>
                    </a:spcAft>
                  </a:pPr>
                  <a:endParaRPr lang="en-US" sz="4000" kern="1200">
                    <a:solidFill>
                      <a:srgbClr val="000000"/>
                    </a:solidFill>
                    <a:latin typeface="Gill Sans" charset="0"/>
                    <a:sym typeface="Gill Sans" charset="0"/>
                  </a:endParaRPr>
                </a:p>
              </p:txBody>
            </p:sp>
            <p:sp>
              <p:nvSpPr>
                <p:cNvPr id="35" name="Oval 34"/>
                <p:cNvSpPr/>
                <p:nvPr/>
              </p:nvSpPr>
              <p:spPr bwMode="auto">
                <a:xfrm>
                  <a:off x="10294261" y="5521582"/>
                  <a:ext cx="53315" cy="53339"/>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124825" tIns="62412" rIns="124825" bIns="62412" numCol="1" rtlCol="0" anchor="ctr" anchorCtr="0" compatLnSpc="1">
                  <a:prstTxWarp prst="textNoShape">
                    <a:avLst/>
                  </a:prstTxWarp>
                  <a:noAutofit/>
                </a:bodyPr>
                <a:lstStyle/>
                <a:p>
                  <a:pPr defTabSz="1248247"/>
                  <a:endParaRPr lang="en-US" sz="2500" dirty="0" smtClean="0"/>
                </a:p>
              </p:txBody>
            </p:sp>
          </p:grpSp>
        </p:grpSp>
        <p:sp>
          <p:nvSpPr>
            <p:cNvPr id="49" name="Content Placeholder 11"/>
            <p:cNvSpPr txBox="1">
              <a:spLocks/>
            </p:cNvSpPr>
            <p:nvPr/>
          </p:nvSpPr>
          <p:spPr bwMode="auto">
            <a:xfrm>
              <a:off x="7003748" y="1443191"/>
              <a:ext cx="4850068" cy="757861"/>
            </a:xfrm>
            <a:prstGeom prst="rect">
              <a:avLst/>
            </a:prstGeom>
            <a:noFill/>
            <a:ln w="9525">
              <a:noFill/>
              <a:miter lim="800000"/>
              <a:headEnd/>
              <a:tailEnd/>
            </a:ln>
            <a:effectLst/>
          </p:spPr>
          <p:txBody>
            <a:bodyPr vert="horz" wrap="square" lIns="125692" tIns="62846" rIns="125692" bIns="62846" numCol="1" anchor="t" anchorCtr="0" compatLnSpc="1">
              <a:prstTxWarp prst="textNoShape">
                <a:avLst/>
              </a:prstTxWarp>
              <a:spAutoFit/>
            </a:bodyPr>
            <a:lstStyle/>
            <a:p>
              <a:pPr marL="901700" marR="0" lvl="0" indent="-468093" algn="l" defTabSz="914400" rtl="0" eaLnBrk="0" fontAlgn="base" latinLnBrk="0" hangingPunct="0">
                <a:lnSpc>
                  <a:spcPct val="100000"/>
                </a:lnSpc>
                <a:spcBef>
                  <a:spcPct val="20000"/>
                </a:spcBef>
                <a:spcAft>
                  <a:spcPct val="0"/>
                </a:spcAft>
                <a:buClr>
                  <a:schemeClr val="accent2"/>
                </a:buClr>
                <a:buSzPct val="55000"/>
                <a:buFont typeface="Monotype Sorts" pitchFamily="2" charset="2"/>
                <a:buChar char="l"/>
                <a:tabLst/>
                <a:defRPr/>
              </a:pPr>
              <a:r>
                <a:rPr kumimoji="0" lang="en-US" sz="4100" b="0" i="0" u="none" strike="noStrike" kern="0" cap="none" spc="0" normalizeH="0" baseline="0" noProof="0" dirty="0" smtClean="0">
                  <a:ln>
                    <a:noFill/>
                  </a:ln>
                  <a:solidFill>
                    <a:schemeClr val="tx2"/>
                  </a:solidFill>
                  <a:effectLst>
                    <a:outerShdw blurRad="50800" dist="25400" dir="2700000" algn="tl" rotWithShape="0">
                      <a:prstClr val="black">
                        <a:alpha val="30000"/>
                      </a:prstClr>
                    </a:outerShdw>
                  </a:effectLst>
                  <a:uLnTx/>
                  <a:uFillTx/>
                  <a:latin typeface="Frutiger LT Std 45 Light" pitchFamily="34" charset="0"/>
                  <a:ea typeface="+mn-ea"/>
                  <a:cs typeface="+mn-cs"/>
                </a:rPr>
                <a:t>Stroked outlines</a:t>
              </a:r>
            </a:p>
          </p:txBody>
        </p:sp>
        <p:sp>
          <p:nvSpPr>
            <p:cNvPr id="38" name="TextBox 37"/>
            <p:cNvSpPr txBox="1"/>
            <p:nvPr/>
          </p:nvSpPr>
          <p:spPr>
            <a:xfrm>
              <a:off x="11495891" y="4543566"/>
              <a:ext cx="344710" cy="529376"/>
            </a:xfrm>
            <a:prstGeom prst="rect">
              <a:avLst/>
            </a:prstGeom>
            <a:noFill/>
          </p:spPr>
          <p:txBody>
            <a:bodyPr wrap="none" lIns="18288" tIns="18288" rIns="18288" bIns="18288" rtlCol="0">
              <a:spAutoFit/>
            </a:bodyPr>
            <a:lstStyle/>
            <a:p>
              <a:pPr marL="0"/>
              <a:r>
                <a:rPr lang="en-US" sz="3200" dirty="0" err="1" smtClean="0">
                  <a:effectLst/>
                  <a:latin typeface="CMU Serif Italic"/>
                  <a:cs typeface="CMU Serif Italic"/>
                </a:rPr>
                <a:t>w</a:t>
              </a:r>
              <a:endParaRPr lang="en-US" sz="3200" dirty="0" smtClean="0">
                <a:effectLst/>
                <a:latin typeface="CMU Serif Italic"/>
                <a:cs typeface="CMU Serif Italic"/>
              </a:endParaRPr>
            </a:p>
          </p:txBody>
        </p:sp>
        <p:sp>
          <p:nvSpPr>
            <p:cNvPr id="39" name="TextBox 38"/>
            <p:cNvSpPr txBox="1"/>
            <p:nvPr/>
          </p:nvSpPr>
          <p:spPr>
            <a:xfrm>
              <a:off x="10977335" y="5647396"/>
              <a:ext cx="254942" cy="529376"/>
            </a:xfrm>
            <a:prstGeom prst="rect">
              <a:avLst/>
            </a:prstGeom>
            <a:noFill/>
          </p:spPr>
          <p:txBody>
            <a:bodyPr wrap="none" lIns="18288" tIns="18288" rIns="18288" bIns="18288" rtlCol="0">
              <a:spAutoFit/>
            </a:bodyPr>
            <a:lstStyle/>
            <a:p>
              <a:pPr marL="0"/>
              <a:r>
                <a:rPr lang="en-US" sz="3200" dirty="0" err="1" smtClean="0">
                  <a:effectLst/>
                  <a:latin typeface="CMU Serif Italic"/>
                  <a:cs typeface="CMU Serif Italic"/>
                </a:rPr>
                <a:t>v</a:t>
              </a:r>
              <a:endParaRPr lang="en-US" sz="3200" dirty="0" smtClean="0">
                <a:effectLst/>
                <a:latin typeface="CMU Serif Italic"/>
                <a:cs typeface="CMU Serif Italic"/>
              </a:endParaRPr>
            </a:p>
          </p:txBody>
        </p:sp>
        <p:sp>
          <p:nvSpPr>
            <p:cNvPr id="41" name="TextBox 40"/>
            <p:cNvSpPr txBox="1"/>
            <p:nvPr/>
          </p:nvSpPr>
          <p:spPr>
            <a:xfrm>
              <a:off x="10562155" y="5114148"/>
              <a:ext cx="280590" cy="529376"/>
            </a:xfrm>
            <a:prstGeom prst="rect">
              <a:avLst/>
            </a:prstGeom>
            <a:noFill/>
          </p:spPr>
          <p:txBody>
            <a:bodyPr wrap="none" lIns="18288" tIns="18288" rIns="18288" bIns="18288" rtlCol="0">
              <a:spAutoFit/>
            </a:bodyPr>
            <a:lstStyle/>
            <a:p>
              <a:pPr marL="0"/>
              <a:r>
                <a:rPr lang="en-US" sz="3200" dirty="0" err="1" smtClean="0">
                  <a:effectLst/>
                  <a:latin typeface="CMU Serif Italic"/>
                  <a:cs typeface="CMU Serif Italic"/>
                </a:rPr>
                <a:t>d</a:t>
              </a:r>
              <a:endParaRPr lang="en-US" sz="3200" dirty="0" smtClean="0">
                <a:effectLst/>
                <a:latin typeface="CMU Serif Italic"/>
                <a:cs typeface="CMU Serif Italic"/>
              </a:endParaRPr>
            </a:p>
          </p:txBody>
        </p:sp>
        <p:sp>
          <p:nvSpPr>
            <p:cNvPr id="51" name="TextBox 50"/>
            <p:cNvSpPr txBox="1"/>
            <p:nvPr/>
          </p:nvSpPr>
          <p:spPr>
            <a:xfrm>
              <a:off x="10005691" y="4926925"/>
              <a:ext cx="254942" cy="529376"/>
            </a:xfrm>
            <a:prstGeom prst="rect">
              <a:avLst/>
            </a:prstGeom>
            <a:noFill/>
          </p:spPr>
          <p:txBody>
            <a:bodyPr wrap="none" lIns="18288" tIns="18288" rIns="18288" bIns="18288" rtlCol="0">
              <a:spAutoFit/>
            </a:bodyPr>
            <a:lstStyle/>
            <a:p>
              <a:pPr marL="0"/>
              <a:r>
                <a:rPr lang="en-US" sz="3200" dirty="0" err="1" smtClean="0">
                  <a:effectLst/>
                  <a:latin typeface="CMU Serif Italic"/>
                  <a:cs typeface="CMU Serif Italic"/>
                </a:rPr>
                <a:t>p</a:t>
              </a:r>
              <a:endParaRPr lang="en-US" sz="3200" dirty="0" smtClean="0">
                <a:effectLst/>
                <a:latin typeface="CMU Serif Italic"/>
                <a:cs typeface="CMU Serif Ital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tretch>
            <a:fillRect/>
          </a:stretch>
        </p:blipFill>
        <p:spPr bwMode="auto">
          <a:xfrm>
            <a:off x="635239" y="2269291"/>
            <a:ext cx="3554934" cy="5329362"/>
          </a:xfrm>
          <a:prstGeom prst="rect">
            <a:avLst/>
          </a:prstGeom>
          <a:noFill/>
          <a:ln w="12700">
            <a:noFill/>
            <a:miter lim="800000"/>
            <a:headEnd/>
            <a:tailEnd/>
          </a:ln>
          <a:effectLst>
            <a:outerShdw blurRad="50800" dist="38100" dir="2700000">
              <a:srgbClr val="000000">
                <a:alpha val="43000"/>
              </a:srgbClr>
            </a:outerShdw>
          </a:effectLst>
        </p:spPr>
      </p:pic>
      <p:sp>
        <p:nvSpPr>
          <p:cNvPr id="28674" name="Rectangle 2"/>
          <p:cNvSpPr>
            <a:spLocks/>
          </p:cNvSpPr>
          <p:nvPr/>
        </p:nvSpPr>
        <p:spPr bwMode="auto">
          <a:xfrm>
            <a:off x="1015876" y="7493855"/>
            <a:ext cx="3019119" cy="990922"/>
          </a:xfrm>
          <a:prstGeom prst="rect">
            <a:avLst/>
          </a:prstGeom>
          <a:noFill/>
          <a:ln w="12700">
            <a:noFill/>
            <a:miter lim="800000"/>
            <a:headEnd type="none" w="med" len="med"/>
            <a:tailEnd type="none" w="med" len="med"/>
          </a:ln>
        </p:spPr>
        <p:txBody>
          <a:bodyPr lIns="0" tIns="0" rIns="0" bIns="0" anchor="ctr"/>
          <a:lstStyle/>
          <a:p>
            <a:r>
              <a:rPr lang="en-US" sz="3000" dirty="0">
                <a:solidFill>
                  <a:schemeClr val="tx2"/>
                </a:solidFill>
                <a:ea typeface="Gill Sans" charset="0"/>
                <a:cs typeface="Gill Sans" charset="0"/>
              </a:rPr>
              <a:t>Exact</a:t>
            </a:r>
            <a:r>
              <a:rPr lang="en-US" sz="3000" dirty="0" smtClean="0">
                <a:solidFill>
                  <a:schemeClr val="tx2"/>
                </a:solidFill>
                <a:ea typeface="Gill Sans" charset="0"/>
                <a:cs typeface="Gill Sans" charset="0"/>
              </a:rPr>
              <a:t> parametric:</a:t>
            </a:r>
            <a:endParaRPr lang="en-US" sz="3000" dirty="0">
              <a:solidFill>
                <a:schemeClr val="tx2"/>
              </a:solidFill>
              <a:ea typeface="Gill Sans" charset="0"/>
              <a:cs typeface="Gill Sans" charset="0"/>
            </a:endParaRPr>
          </a:p>
          <a:p>
            <a:r>
              <a:rPr lang="en-US" sz="3000" dirty="0">
                <a:solidFill>
                  <a:schemeClr val="tx2"/>
                </a:solidFill>
                <a:ea typeface="Gill Sans" charset="0"/>
                <a:cs typeface="Gill Sans" charset="0"/>
              </a:rPr>
              <a:t>solving the cubic</a:t>
            </a:r>
          </a:p>
        </p:txBody>
      </p:sp>
      <p:pic>
        <p:nvPicPr>
          <p:cNvPr id="28675" name="Picture 3"/>
          <p:cNvPicPr>
            <a:picLocks noChangeAspect="1" noChangeArrowheads="1"/>
          </p:cNvPicPr>
          <p:nvPr/>
        </p:nvPicPr>
        <p:blipFill>
          <a:blip r:embed="rId4"/>
          <a:stretch>
            <a:fillRect/>
          </a:stretch>
        </p:blipFill>
        <p:spPr bwMode="auto">
          <a:xfrm>
            <a:off x="4724140" y="2269291"/>
            <a:ext cx="3554934" cy="5329362"/>
          </a:xfrm>
          <a:prstGeom prst="rect">
            <a:avLst/>
          </a:prstGeom>
          <a:noFill/>
          <a:ln w="12700">
            <a:noFill/>
            <a:miter lim="800000"/>
            <a:headEnd/>
            <a:tailEnd/>
          </a:ln>
          <a:effectLst>
            <a:outerShdw blurRad="50800" dist="38100" dir="2700000">
              <a:srgbClr val="000000">
                <a:alpha val="43000"/>
              </a:srgbClr>
            </a:outerShdw>
          </a:effectLst>
        </p:spPr>
      </p:pic>
      <p:sp>
        <p:nvSpPr>
          <p:cNvPr id="28676" name="Rectangle 4"/>
          <p:cNvSpPr>
            <a:spLocks/>
          </p:cNvSpPr>
          <p:nvPr/>
        </p:nvSpPr>
        <p:spPr bwMode="auto">
          <a:xfrm>
            <a:off x="4787316" y="7493855"/>
            <a:ext cx="3428582" cy="990922"/>
          </a:xfrm>
          <a:prstGeom prst="rect">
            <a:avLst/>
          </a:prstGeom>
          <a:noFill/>
          <a:ln w="12700">
            <a:noFill/>
            <a:miter lim="800000"/>
            <a:headEnd type="none" w="med" len="med"/>
            <a:tailEnd type="none" w="med" len="med"/>
          </a:ln>
        </p:spPr>
        <p:txBody>
          <a:bodyPr lIns="0" tIns="0" rIns="0" bIns="0" anchor="ctr"/>
          <a:lstStyle/>
          <a:p>
            <a:r>
              <a:rPr lang="en-US" sz="3000">
                <a:solidFill>
                  <a:schemeClr val="tx2"/>
                </a:solidFill>
                <a:ea typeface="Gill Sans" charset="0"/>
                <a:cs typeface="Gill Sans" charset="0"/>
              </a:rPr>
              <a:t>Linearized implicit approximation</a:t>
            </a:r>
          </a:p>
        </p:txBody>
      </p:sp>
      <p:grpSp>
        <p:nvGrpSpPr>
          <p:cNvPr id="9" name="Group 8"/>
          <p:cNvGrpSpPr/>
          <p:nvPr/>
        </p:nvGrpSpPr>
        <p:grpSpPr>
          <a:xfrm>
            <a:off x="8660343" y="2269291"/>
            <a:ext cx="3885726" cy="6215486"/>
            <a:chOff x="8660343" y="2269291"/>
            <a:chExt cx="3885726" cy="6215486"/>
          </a:xfrm>
        </p:grpSpPr>
        <p:pic>
          <p:nvPicPr>
            <p:cNvPr id="28677" name="Picture 5"/>
            <p:cNvPicPr>
              <a:picLocks noChangeAspect="1" noChangeArrowheads="1"/>
            </p:cNvPicPr>
            <p:nvPr/>
          </p:nvPicPr>
          <p:blipFill>
            <a:blip r:embed="rId5"/>
            <a:stretch>
              <a:fillRect/>
            </a:stretch>
          </p:blipFill>
          <p:spPr bwMode="auto">
            <a:xfrm>
              <a:off x="8825739" y="2269291"/>
              <a:ext cx="3554934" cy="5329362"/>
            </a:xfrm>
            <a:prstGeom prst="rect">
              <a:avLst/>
            </a:prstGeom>
            <a:noFill/>
            <a:ln w="12700">
              <a:noFill/>
              <a:miter lim="800000"/>
              <a:headEnd/>
              <a:tailEnd/>
            </a:ln>
            <a:effectLst>
              <a:outerShdw blurRad="50800" dist="38100" dir="2700000">
                <a:srgbClr val="000000">
                  <a:alpha val="43000"/>
                </a:srgbClr>
              </a:outerShdw>
            </a:effectLst>
          </p:spPr>
        </p:pic>
        <p:sp>
          <p:nvSpPr>
            <p:cNvPr id="28678" name="Rectangle 6"/>
            <p:cNvSpPr>
              <a:spLocks/>
            </p:cNvSpPr>
            <p:nvPr/>
          </p:nvSpPr>
          <p:spPr bwMode="auto">
            <a:xfrm>
              <a:off x="8660343" y="7493855"/>
              <a:ext cx="3885726" cy="990922"/>
            </a:xfrm>
            <a:prstGeom prst="rect">
              <a:avLst/>
            </a:prstGeom>
            <a:noFill/>
            <a:ln w="12700">
              <a:noFill/>
              <a:miter lim="800000"/>
              <a:headEnd type="none" w="med" len="med"/>
              <a:tailEnd type="none" w="med" len="med"/>
            </a:ln>
          </p:spPr>
          <p:txBody>
            <a:bodyPr lIns="0" tIns="0" rIns="0" bIns="0" anchor="ctr"/>
            <a:lstStyle/>
            <a:p>
              <a:r>
                <a:rPr lang="en-US" sz="3000" dirty="0" smtClean="0">
                  <a:solidFill>
                    <a:schemeClr val="tx2"/>
                  </a:solidFill>
                  <a:ea typeface="Gill Sans" charset="0"/>
                  <a:cs typeface="Gill Sans" charset="0"/>
                </a:rPr>
                <a:t> Our approximate</a:t>
              </a:r>
              <a:endParaRPr lang="en-US" sz="3000" dirty="0">
                <a:solidFill>
                  <a:schemeClr val="tx2"/>
                </a:solidFill>
                <a:ea typeface="Gill Sans" charset="0"/>
                <a:cs typeface="Gill Sans" charset="0"/>
              </a:endParaRPr>
            </a:p>
            <a:p>
              <a:r>
                <a:rPr lang="en-US" sz="3000" dirty="0">
                  <a:solidFill>
                    <a:schemeClr val="tx2"/>
                  </a:solidFill>
                  <a:ea typeface="Gill Sans" charset="0"/>
                  <a:cs typeface="Gill Sans" charset="0"/>
                </a:rPr>
                <a:t>parameter inversion</a:t>
              </a:r>
            </a:p>
          </p:txBody>
        </p:sp>
      </p:grpSp>
      <p:sp>
        <p:nvSpPr>
          <p:cNvPr id="11" name="Title 10"/>
          <p:cNvSpPr>
            <a:spLocks noGrp="1"/>
          </p:cNvSpPr>
          <p:nvPr>
            <p:ph type="title"/>
          </p:nvPr>
        </p:nvSpPr>
        <p:spPr/>
        <p:txBody>
          <a:bodyPr/>
          <a:lstStyle/>
          <a:p>
            <a:r>
              <a:rPr lang="en-US" dirty="0" smtClean="0">
                <a:sym typeface="Frutiger LT Std 55 Roman" charset="0"/>
              </a:rPr>
              <a:t>Distance to quadratic </a:t>
            </a:r>
            <a:r>
              <a:rPr lang="en-US" dirty="0" err="1" smtClean="0">
                <a:sym typeface="Frutiger LT Std 55 Roman" charset="0"/>
              </a:rPr>
              <a:t>Bézier</a:t>
            </a:r>
            <a:r>
              <a:rPr lang="en-US" dirty="0" smtClean="0">
                <a:sym typeface="Frutiger LT Std 55 Roman" charset="0"/>
              </a:rPr>
              <a:t> curve</a:t>
            </a:r>
            <a:endParaRPr lang="en-US" dirty="0">
              <a:sym typeface="Frutiger LT Std 55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3|6.7"/>
</p:tagLst>
</file>

<file path=ppt/theme/theme1.xml><?xml version="1.0" encoding="utf-8"?>
<a:theme xmlns:a="http://schemas.openxmlformats.org/drawingml/2006/main" name="hh200707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em_vis199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a:noFill/>
      </a:spPr>
      <a:bodyPr wrap="none" lIns="18288" tIns="18288" rIns="18288" bIns="18288" rtlCol="0">
        <a:spAutoFit/>
      </a:bodyPr>
      <a:lstStyle>
        <a:defPPr marL="0">
          <a:defRPr sz="2400" dirty="0" smtClean="0">
            <a:effectLst/>
          </a:defRPr>
        </a:defPPr>
      </a:lstStyle>
    </a:txDef>
  </a:objectDefaults>
  <a:extraClrSchemeLst>
    <a:extraClrScheme>
      <a:clrScheme name="qem_vis199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em_vis199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em_vis199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em_vis1999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qem_vis1999 5">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qem_vis1999 6">
        <a:dk1>
          <a:srgbClr val="000000"/>
        </a:dk1>
        <a:lt1>
          <a:srgbClr val="FFFFFF"/>
        </a:lt1>
        <a:dk2>
          <a:srgbClr val="772655"/>
        </a:dk2>
        <a:lt2>
          <a:srgbClr val="5FFFF0"/>
        </a:lt2>
        <a:accent1>
          <a:srgbClr val="952CA7"/>
        </a:accent1>
        <a:accent2>
          <a:srgbClr val="FAFD00"/>
        </a:accent2>
        <a:accent3>
          <a:srgbClr val="BDACB4"/>
        </a:accent3>
        <a:accent4>
          <a:srgbClr val="DADADA"/>
        </a:accent4>
        <a:accent5>
          <a:srgbClr val="C8ACD0"/>
        </a:accent5>
        <a:accent6>
          <a:srgbClr val="E3E500"/>
        </a:accent6>
        <a:hlink>
          <a:srgbClr val="FEAA2E"/>
        </a:hlink>
        <a:folHlink>
          <a:srgbClr val="D989B8"/>
        </a:folHlink>
      </a:clrScheme>
      <a:clrMap bg1="dk2" tx1="lt1" bg2="dk1" tx2="lt2" accent1="accent1" accent2="accent2" accent3="accent3" accent4="accent4" accent5="accent5" accent6="accent6" hlink="hlink" folHlink="folHlink"/>
    </a:extraClrScheme>
    <a:extraClrScheme>
      <a:clrScheme name="qem_vis1999 7">
        <a:dk1>
          <a:srgbClr val="000000"/>
        </a:dk1>
        <a:lt1>
          <a:srgbClr val="FFFFFF"/>
        </a:lt1>
        <a:dk2>
          <a:srgbClr val="000099"/>
        </a:dk2>
        <a:lt2>
          <a:srgbClr val="FFFFFF"/>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FF99"/>
        </a:folHlink>
      </a:clrScheme>
      <a:clrMap bg1="lt1" tx1="dk1" bg2="lt2" tx2="dk2" accent1="accent1" accent2="accent2" accent3="accent3" accent4="accent4" accent5="accent5" accent6="accent6" hlink="hlink" folHlink="folHlink"/>
    </a:extraClrScheme>
    <a:extraClrScheme>
      <a:clrScheme name="qem_vis1999 8">
        <a:dk1>
          <a:srgbClr val="000000"/>
        </a:dk1>
        <a:lt1>
          <a:srgbClr val="FFFFFF"/>
        </a:lt1>
        <a:dk2>
          <a:srgbClr val="000099"/>
        </a:dk2>
        <a:lt2>
          <a:srgbClr val="FFFFFF"/>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CC00"/>
        </a:folHlink>
      </a:clrScheme>
      <a:clrMap bg1="lt1" tx1="dk1" bg2="lt2" tx2="dk2" accent1="accent1" accent2="accent2" accent3="accent3" accent4="accent4" accent5="accent5" accent6="accent6" hlink="hlink" folHlink="folHlink"/>
    </a:extraClrScheme>
    <a:extraClrScheme>
      <a:clrScheme name="qem_vis1999 9">
        <a:dk1>
          <a:srgbClr val="000000"/>
        </a:dk1>
        <a:lt1>
          <a:srgbClr val="FFFFFF"/>
        </a:lt1>
        <a:dk2>
          <a:srgbClr val="000099"/>
        </a:dk2>
        <a:lt2>
          <a:srgbClr val="FFFFFF"/>
        </a:lt2>
        <a:accent1>
          <a:srgbClr val="DBDBDB"/>
        </a:accent1>
        <a:accent2>
          <a:srgbClr val="0066FF"/>
        </a:accent2>
        <a:accent3>
          <a:srgbClr val="FFFFFF"/>
        </a:accent3>
        <a:accent4>
          <a:srgbClr val="000000"/>
        </a:accent4>
        <a:accent5>
          <a:srgbClr val="EAEAEA"/>
        </a:accent5>
        <a:accent6>
          <a:srgbClr val="005CE7"/>
        </a:accent6>
        <a:hlink>
          <a:srgbClr val="FF0033"/>
        </a:hlink>
        <a:folHlink>
          <a:srgbClr val="00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49597</TotalTime>
  <Words>3419</Words>
  <Application>Microsoft PowerPoint</Application>
  <PresentationFormat>Custom</PresentationFormat>
  <Paragraphs>499</Paragraphs>
  <Slides>43</Slides>
  <Notes>40</Notes>
  <HiddenSlides>1</HiddenSlides>
  <MMClips>2</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hh20070706</vt:lpstr>
      <vt:lpstr>Random-Access Rendering of  General Vector Graphics</vt:lpstr>
      <vt:lpstr>Vector graphics and  resolution independence</vt:lpstr>
      <vt:lpstr>Random-access vector graphics</vt:lpstr>
      <vt:lpstr>Previous work</vt:lpstr>
      <vt:lpstr>Random-Access Rendering of General Vector Graphics</vt:lpstr>
      <vt:lpstr>System overview</vt:lpstr>
      <vt:lpstr>System overview</vt:lpstr>
      <vt:lpstr>Basic operations for rendering: in/out test</vt:lpstr>
      <vt:lpstr>Distance to quadratic Bézier curve</vt:lpstr>
      <vt:lpstr>Linearized implicit distance</vt:lpstr>
      <vt:lpstr>Our fast approximate distance</vt:lpstr>
      <vt:lpstr>Anti-aliasing</vt:lpstr>
      <vt:lpstr>Pre-filtering filled shapes</vt:lpstr>
      <vt:lpstr>Pre-filtering stroked shapes</vt:lpstr>
      <vt:lpstr>Rendering multiple layers</vt:lpstr>
      <vt:lpstr>Super-sampling</vt:lpstr>
      <vt:lpstr>Single pass super-sampling</vt:lpstr>
      <vt:lpstr>Anti-aliasing comparison</vt:lpstr>
      <vt:lpstr>System overview</vt:lpstr>
      <vt:lpstr>System overview</vt:lpstr>
      <vt:lpstr>The encoding algorithm</vt:lpstr>
      <vt:lpstr>The encoding algorithm</vt:lpstr>
      <vt:lpstr>Alternatives</vt:lpstr>
      <vt:lpstr>The lattice-clipping algorithm</vt:lpstr>
      <vt:lpstr>The lattice-clipping algorithm</vt:lpstr>
      <vt:lpstr>The lattice-clipping algorithm</vt:lpstr>
      <vt:lpstr>Generating shortcut segments</vt:lpstr>
      <vt:lpstr>Generating shortcut segments</vt:lpstr>
      <vt:lpstr>Generating shortcut segments</vt:lpstr>
      <vt:lpstr>Generating shortcut segments</vt:lpstr>
      <vt:lpstr>Generating shortcut segments</vt:lpstr>
      <vt:lpstr>Generating shortcut segments</vt:lpstr>
      <vt:lpstr>Generating shortcut segments</vt:lpstr>
      <vt:lpstr>Generating shortcut segments</vt:lpstr>
      <vt:lpstr>Generating shortcut segments</vt:lpstr>
      <vt:lpstr>Generating shortcut segments</vt:lpstr>
      <vt:lpstr>Extended cells</vt:lpstr>
      <vt:lpstr>Extended cells</vt:lpstr>
      <vt:lpstr>Summary of contributions</vt:lpstr>
      <vt:lpstr>Future work</vt:lpstr>
      <vt:lpstr>More results</vt:lpstr>
      <vt:lpstr>Thank You</vt:lpstr>
      <vt:lpstr>Color gradients</vt:lpstr>
    </vt:vector>
  </TitlesOfParts>
  <Manager/>
  <Company>Microsoft Research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SIGGRAPH Asia 2008</dc:title>
  <dc:subject>Random Access Vector Graphics</dc:subject>
  <dc:creator>Diego Nehab</dc:creator>
  <cp:keywords/>
  <dc:description/>
  <cp:lastModifiedBy>Diego Nehab</cp:lastModifiedBy>
  <cp:revision>2563</cp:revision>
  <dcterms:created xsi:type="dcterms:W3CDTF">2008-12-12T01:42:17Z</dcterms:created>
  <dcterms:modified xsi:type="dcterms:W3CDTF">2008-12-12T03:10:51Z</dcterms:modified>
  <cp:category/>
</cp:coreProperties>
</file>